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6.xml" ContentType="application/vnd.openxmlformats-officedocument.drawingml.chart+xml"/>
  <Override PartName="/ppt/notesSlides/notesSlide70.xml" ContentType="application/vnd.openxmlformats-officedocument.presentationml.notesSlide+xml"/>
  <Override PartName="/ppt/charts/chart7.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3.xml" ContentType="application/vnd.openxmlformats-officedocument.presentationml.notesSlide+xml"/>
  <Override PartName="/ppt/charts/chart9.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78.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79.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0.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81.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82.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83.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4.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5.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6.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7.xml" ContentType="application/vnd.openxmlformats-officedocument.presentationml.notesSlide+xml"/>
  <Override PartName="/ppt/charts/chart21.xml" ContentType="application/vnd.openxmlformats-officedocument.drawingml.chart+xml"/>
  <Override PartName="/ppt/notesSlides/notesSlide88.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9.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1.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2.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3.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4.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5.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6.xml" ContentType="application/vnd.openxmlformats-officedocument.presentationml.notesSlide+xml"/>
  <Override PartName="/ppt/charts/chart30.xml" ContentType="application/vnd.openxmlformats-officedocument.drawingml.chart+xml"/>
  <Override PartName="/ppt/notesSlides/notesSlide97.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8.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9.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0.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1.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2.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3.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4.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5.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6.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7.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50.xml" ContentType="application/vnd.openxmlformats-officedocument.drawingml.chart+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51.xml" ContentType="application/vnd.openxmlformats-officedocument.drawingml.chart+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7.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43.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44.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xml" ContentType="application/vnd.openxmlformats-officedocument.drawingml.chartshapes+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5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18"/>
  </p:notesMasterIdLst>
  <p:sldIdLst>
    <p:sldId id="744" r:id="rId5"/>
    <p:sldId id="805" r:id="rId6"/>
    <p:sldId id="1093" r:id="rId7"/>
    <p:sldId id="1584" r:id="rId8"/>
    <p:sldId id="1036" r:id="rId9"/>
    <p:sldId id="1585"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1168" r:id="rId27"/>
    <p:sldId id="1169" r:id="rId28"/>
    <p:sldId id="2121" r:id="rId29"/>
    <p:sldId id="2062" r:id="rId30"/>
    <p:sldId id="2047" r:id="rId31"/>
    <p:sldId id="2048" r:id="rId32"/>
    <p:sldId id="2118" r:id="rId33"/>
    <p:sldId id="2075" r:id="rId34"/>
    <p:sldId id="2064" r:id="rId35"/>
    <p:sldId id="2065" r:id="rId36"/>
    <p:sldId id="2066" r:id="rId37"/>
    <p:sldId id="1340" r:id="rId38"/>
    <p:sldId id="2044" r:id="rId39"/>
    <p:sldId id="1826" r:id="rId40"/>
    <p:sldId id="1827" r:id="rId41"/>
    <p:sldId id="2055" r:id="rId42"/>
    <p:sldId id="1829" r:id="rId43"/>
    <p:sldId id="868" r:id="rId44"/>
    <p:sldId id="1067" r:id="rId45"/>
    <p:sldId id="1685" r:id="rId46"/>
    <p:sldId id="1713" r:id="rId47"/>
    <p:sldId id="2110" r:id="rId48"/>
    <p:sldId id="1158" r:id="rId49"/>
    <p:sldId id="2056" r:id="rId50"/>
    <p:sldId id="1162" r:id="rId51"/>
    <p:sldId id="2057" r:id="rId52"/>
    <p:sldId id="2059" r:id="rId53"/>
    <p:sldId id="1341" r:id="rId54"/>
    <p:sldId id="841" r:id="rId55"/>
    <p:sldId id="852" r:id="rId56"/>
    <p:sldId id="846" r:id="rId57"/>
    <p:sldId id="856" r:id="rId58"/>
    <p:sldId id="855" r:id="rId59"/>
    <p:sldId id="857" r:id="rId60"/>
    <p:sldId id="858" r:id="rId61"/>
    <p:sldId id="859" r:id="rId62"/>
    <p:sldId id="860" r:id="rId63"/>
    <p:sldId id="1338" r:id="rId64"/>
    <p:sldId id="1866" r:id="rId65"/>
    <p:sldId id="1865" r:id="rId66"/>
    <p:sldId id="1864" r:id="rId67"/>
    <p:sldId id="1860" r:id="rId68"/>
    <p:sldId id="1342" r:id="rId69"/>
    <p:sldId id="1056" r:id="rId70"/>
    <p:sldId id="1863" r:id="rId71"/>
    <p:sldId id="1859" r:id="rId72"/>
    <p:sldId id="1862" r:id="rId73"/>
    <p:sldId id="1855" r:id="rId74"/>
    <p:sldId id="1856" r:id="rId75"/>
    <p:sldId id="1857" r:id="rId76"/>
    <p:sldId id="1407" r:id="rId77"/>
    <p:sldId id="1747" r:id="rId78"/>
    <p:sldId id="2082" r:id="rId79"/>
    <p:sldId id="2083" r:id="rId80"/>
    <p:sldId id="2084" r:id="rId81"/>
    <p:sldId id="1045" r:id="rId82"/>
    <p:sldId id="2077" r:id="rId83"/>
    <p:sldId id="2078" r:id="rId84"/>
    <p:sldId id="1636" r:id="rId85"/>
    <p:sldId id="1743" r:id="rId86"/>
    <p:sldId id="1745" r:id="rId87"/>
    <p:sldId id="1047" r:id="rId88"/>
    <p:sldId id="2125" r:id="rId89"/>
    <p:sldId id="1666" r:id="rId90"/>
    <p:sldId id="1635" r:id="rId91"/>
    <p:sldId id="2114" r:id="rId92"/>
    <p:sldId id="1637" r:id="rId93"/>
    <p:sldId id="1940" r:id="rId94"/>
    <p:sldId id="1941" r:id="rId95"/>
    <p:sldId id="1908" r:id="rId96"/>
    <p:sldId id="1942" r:id="rId97"/>
    <p:sldId id="1943" r:id="rId98"/>
    <p:sldId id="1837" r:id="rId99"/>
    <p:sldId id="1911" r:id="rId100"/>
    <p:sldId id="1748" r:id="rId101"/>
    <p:sldId id="1614" r:id="rId102"/>
    <p:sldId id="835" r:id="rId103"/>
    <p:sldId id="1616" r:id="rId104"/>
    <p:sldId id="1617" r:id="rId105"/>
    <p:sldId id="1618" r:id="rId106"/>
    <p:sldId id="1619" r:id="rId107"/>
    <p:sldId id="1749" r:id="rId108"/>
    <p:sldId id="1750" r:id="rId109"/>
    <p:sldId id="1751" r:id="rId110"/>
    <p:sldId id="1572" r:id="rId111"/>
    <p:sldId id="1578" r:id="rId112"/>
    <p:sldId id="1752" r:id="rId113"/>
    <p:sldId id="1753" r:id="rId114"/>
    <p:sldId id="1754" r:id="rId115"/>
    <p:sldId id="1573" r:id="rId116"/>
    <p:sldId id="1579" r:id="rId117"/>
    <p:sldId id="1755" r:id="rId118"/>
    <p:sldId id="1756" r:id="rId119"/>
    <p:sldId id="1849" r:id="rId120"/>
    <p:sldId id="1850" r:id="rId121"/>
    <p:sldId id="1851" r:id="rId122"/>
    <p:sldId id="1852" r:id="rId123"/>
    <p:sldId id="1853" r:id="rId124"/>
    <p:sldId id="1854" r:id="rId125"/>
    <p:sldId id="1877" r:id="rId126"/>
    <p:sldId id="1878" r:id="rId127"/>
    <p:sldId id="1967" r:id="rId128"/>
    <p:sldId id="2115" r:id="rId129"/>
    <p:sldId id="2116" r:id="rId130"/>
    <p:sldId id="2076" r:id="rId131"/>
    <p:sldId id="2060" r:id="rId132"/>
    <p:sldId id="2133" r:id="rId133"/>
    <p:sldId id="2134" r:id="rId134"/>
    <p:sldId id="2135" r:id="rId135"/>
    <p:sldId id="2136" r:id="rId136"/>
    <p:sldId id="2137" r:id="rId137"/>
    <p:sldId id="1944" r:id="rId138"/>
    <p:sldId id="1925" r:id="rId139"/>
    <p:sldId id="1804" r:id="rId140"/>
    <p:sldId id="1805" r:id="rId141"/>
    <p:sldId id="2126" r:id="rId142"/>
    <p:sldId id="1806" r:id="rId143"/>
    <p:sldId id="1807" r:id="rId144"/>
    <p:sldId id="2117" r:id="rId145"/>
    <p:sldId id="1808" r:id="rId146"/>
    <p:sldId id="1809" r:id="rId147"/>
    <p:sldId id="2119" r:id="rId148"/>
    <p:sldId id="1787" r:id="rId149"/>
    <p:sldId id="1788" r:id="rId150"/>
    <p:sldId id="2120" r:id="rId151"/>
    <p:sldId id="1789" r:id="rId152"/>
    <p:sldId id="2127" r:id="rId153"/>
    <p:sldId id="1790" r:id="rId154"/>
    <p:sldId id="1662" r:id="rId155"/>
    <p:sldId id="1663" r:id="rId156"/>
    <p:sldId id="1664" r:id="rId157"/>
    <p:sldId id="1974" r:id="rId158"/>
    <p:sldId id="1665" r:id="rId159"/>
    <p:sldId id="1945" r:id="rId160"/>
    <p:sldId id="1810" r:id="rId161"/>
    <p:sldId id="2081" r:id="rId162"/>
    <p:sldId id="2128" r:id="rId163"/>
    <p:sldId id="1767" r:id="rId164"/>
    <p:sldId id="1707" r:id="rId165"/>
    <p:sldId id="2129" r:id="rId166"/>
    <p:sldId id="1708" r:id="rId167"/>
    <p:sldId id="1709" r:id="rId168"/>
    <p:sldId id="2130" r:id="rId169"/>
    <p:sldId id="1710" r:id="rId170"/>
    <p:sldId id="2131" r:id="rId171"/>
    <p:sldId id="1711" r:id="rId172"/>
    <p:sldId id="2132" r:id="rId173"/>
    <p:sldId id="967" r:id="rId174"/>
    <p:sldId id="968" r:id="rId175"/>
    <p:sldId id="969" r:id="rId176"/>
    <p:sldId id="970" r:id="rId177"/>
    <p:sldId id="971" r:id="rId178"/>
    <p:sldId id="972" r:id="rId179"/>
    <p:sldId id="974" r:id="rId180"/>
    <p:sldId id="2091" r:id="rId181"/>
    <p:sldId id="2138" r:id="rId182"/>
    <p:sldId id="2139" r:id="rId183"/>
    <p:sldId id="2140" r:id="rId184"/>
    <p:sldId id="2167" r:id="rId185"/>
    <p:sldId id="2280" r:id="rId186"/>
    <p:sldId id="979" r:id="rId187"/>
    <p:sldId id="1953" r:id="rId188"/>
    <p:sldId id="1954" r:id="rId189"/>
    <p:sldId id="2281" r:id="rId190"/>
    <p:sldId id="2092" r:id="rId191"/>
    <p:sldId id="1955" r:id="rId192"/>
    <p:sldId id="1956" r:id="rId193"/>
    <p:sldId id="1957" r:id="rId194"/>
    <p:sldId id="1958" r:id="rId195"/>
    <p:sldId id="1959" r:id="rId196"/>
    <p:sldId id="2093" r:id="rId197"/>
    <p:sldId id="2282" r:id="rId198"/>
    <p:sldId id="2283" r:id="rId199"/>
    <p:sldId id="1960" r:id="rId200"/>
    <p:sldId id="2284" r:id="rId201"/>
    <p:sldId id="2285" r:id="rId202"/>
    <p:sldId id="2286" r:id="rId203"/>
    <p:sldId id="1964" r:id="rId204"/>
    <p:sldId id="2041" r:id="rId205"/>
    <p:sldId id="2087" r:id="rId206"/>
    <p:sldId id="2287" r:id="rId207"/>
    <p:sldId id="2288" r:id="rId208"/>
    <p:sldId id="2289" r:id="rId209"/>
    <p:sldId id="1965" r:id="rId210"/>
    <p:sldId id="2036" r:id="rId211"/>
    <p:sldId id="2088" r:id="rId212"/>
    <p:sldId id="2250" r:id="rId213"/>
    <p:sldId id="2290" r:id="rId214"/>
    <p:sldId id="2310" r:id="rId215"/>
    <p:sldId id="802" r:id="rId216"/>
    <p:sldId id="817" r:id="rId217"/>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B751B72-BA39-AAC4-C7F9-81F64A5A6888}" v="6" dt="2024-04-30T15:55:02.984"/>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0" d="100"/>
          <a:sy n="40" d="100"/>
        </p:scale>
        <p:origin x="1002" y="5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notesMaster" Target="notesMasters/notesMaster1.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commentAuthors" Target="commentAuthors.xml"/><Relationship Id="rId3" Type="http://schemas.openxmlformats.org/officeDocument/2006/relationships/customXml" Target="../customXml/item3.xml"/><Relationship Id="rId214" Type="http://schemas.openxmlformats.org/officeDocument/2006/relationships/slide" Target="slides/slide210.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presProps" Target="presProps.xml"/><Relationship Id="rId225" Type="http://schemas.microsoft.com/office/2018/10/relationships/authors" Targe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viewProps" Target="viewProp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theme" Target="theme/theme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tableStyles" Target="tableStyles.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microsoft.com/office/2015/10/relationships/revisionInfo" Target="revisionInfo.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embeddings/oleObject1.bin"/></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2.xlsx"/></Relationships>
</file>

<file path=ppt/charts/_rels/chart12.xml.rels><?xml version="1.0" encoding="UTF-8" standalone="yes"?>
<Relationships xmlns="http://schemas.openxmlformats.org/package/2006/relationships"><Relationship Id="rId3" Type="http://schemas.openxmlformats.org/officeDocument/2006/relationships/oleObject" Target="file:///\\10.0.41.2\uaesp%20areas\COMERCIAL%20Y%20FINANCIERA\4.%20RECAUDO\RECAUDO\Consolidado%20Recaudo%20Presentaci&#243;n%20A&#209;O%202024.xlsx" TargetMode="External"/><Relationship Id="rId2" Type="http://schemas.microsoft.com/office/2011/relationships/chartColorStyle" Target="colors9.xml"/><Relationship Id="rId1" Type="http://schemas.microsoft.com/office/2011/relationships/chartStyle" Target="style9.xml"/></Relationships>
</file>

<file path=ppt/charts/_rels/chart13.xml.rels><?xml version="1.0" encoding="UTF-8" standalone="yes"?>
<Relationships xmlns="http://schemas.openxmlformats.org/package/2006/relationships"><Relationship Id="rId3" Type="http://schemas.openxmlformats.org/officeDocument/2006/relationships/oleObject" Target="file:///\\10.0.41.2\uaesp%20areas\COMERCIAL%20Y%20FINANCIERA\4.%20RECAUDO\RECAUDO\Consolidado%20Recaudo%20Presentaci&#243;n%20A&#209;O%202024.xlsx" TargetMode="External"/><Relationship Id="rId2" Type="http://schemas.microsoft.com/office/2011/relationships/chartColorStyle" Target="colors10.xml"/><Relationship Id="rId1" Type="http://schemas.microsoft.com/office/2011/relationships/chartStyle" Target="style10.xml"/></Relationships>
</file>

<file path=ppt/charts/_rels/chart14.xml.rels><?xml version="1.0" encoding="UTF-8" standalone="yes"?>
<Relationships xmlns="http://schemas.openxmlformats.org/package/2006/relationships"><Relationship Id="rId3" Type="http://schemas.openxmlformats.org/officeDocument/2006/relationships/oleObject" Target="file:///\\10.0.41.2\uaesp%20areas\COMERCIAL%20Y%20FINANCIERA\4.%20RECAUDO\RECAUDO\Consolidado%20Recaudo%20Presentaci&#243;n%20A&#209;O%202024.xlsx" TargetMode="External"/><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oleObject" Target="file:///\\10.0.41.2\uaesp%20areas\COMERCIAL%20Y%20FINANCIERA\4.%20RECAUDO\RECAUDO\Consolidado%20Recaudo%20Presentaci&#243;n%20A&#209;O%202024.xlsx" TargetMode="External"/><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2.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4\4%20CARTERA\Anexo%204.8%20PlanCartTo202403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3%20MAR-24\ASE%205\4%20CARTERA\Anexo%204.8%20PlanCartTo202403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4\4%20CARTERA\Anexo%204.8%20PlanCartTo202403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5\4%20CARTERA\Anexo%204.8%20PlanCartTo202403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3%20MAR-24\ASE%204\4%20CARTERA\Anexo%204.8%20PlanCartTo202403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5\4%20CARTERA\Anexo%204.8%20PlanCartTo202403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4\4%20CARTERA\Anexo%204.8%20PlanCartTo202403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3.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4\4%20CARTERA\Anexo%204.8%20PlanCartTo202403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5\4%20CARTERA\Anexo%204.8%20PlanCartTo202403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5\4%20CARTERA\Anexo%204.8%20PlanCartTo202403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1\4%20CARTERA\Anexo%204.8%20PlanCartTo202403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2\4%20CARTERA\Anexo%204.8%20PlanCartTo202403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3\4%20CARTERA\Anexo%204.8%20PlanCartTo202403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4\4%20CARTERA\Anexo%204.8%20PlanCartTo202403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3%20MAR-24\ASE%205\4%20CARTERA\Anexo%204.8%20PlanCartTo202403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4%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4%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3.xlsx"/></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Marzo\DATOS%20SAC%20-Marzo.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Marzo\DATOS%20SAC%20-Marzo.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Marzo\DATOS%20SAC%20-Marzo.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Marzo\Multas&amp;PP&amp;SAC%20-%20Marz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Marzo\Multas&amp;PP&amp;SAC%20-%20Marz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marz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11.980.849,47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manualLayout>
          <c:layoutTarget val="inner"/>
          <c:xMode val="edge"/>
          <c:yMode val="edge"/>
          <c:x val="8.825238125374249E-2"/>
          <c:y val="0.19063064882411793"/>
          <c:w val="0.89946649644293353"/>
          <c:h val="0.71292078696977146"/>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(2)'!$E$81:$I$81</c:f>
              <c:numCache>
                <c:formatCode>#,##0.00</c:formatCode>
                <c:ptCount val="5"/>
                <c:pt idx="0">
                  <c:v>2593180.2310000001</c:v>
                </c:pt>
                <c:pt idx="1">
                  <c:v>3788608.9199999995</c:v>
                </c:pt>
                <c:pt idx="2">
                  <c:v>2345434.6508835801</c:v>
                </c:pt>
                <c:pt idx="3">
                  <c:v>1599309.45</c:v>
                </c:pt>
                <c:pt idx="4">
                  <c:v>1654316.216</c:v>
                </c:pt>
              </c:numCache>
            </c:numRef>
          </c:val>
          <c:extLst>
            <c:ext xmlns:c16="http://schemas.microsoft.com/office/drawing/2014/chart" uri="{C3380CC4-5D6E-409C-BE32-E72D297353CC}">
              <c16:uniqueId val="{00000000-DE7B-4E69-8327-5B724DDD2034}"/>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Mar-24'!$A$3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5CE9-4BB0-B7DF-7CE4F0C3FBFF}"/>
            </c:ext>
          </c:extLst>
        </c:ser>
        <c:ser>
          <c:idx val="1"/>
          <c:order val="1"/>
          <c:tx>
            <c:strRef>
              <c:f>'Recaudo General a Mar-24'!$A$4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5CE9-4BB0-B7DF-7CE4F0C3FBFF}"/>
            </c:ext>
          </c:extLst>
        </c:ser>
        <c:ser>
          <c:idx val="2"/>
          <c:order val="2"/>
          <c:tx>
            <c:strRef>
              <c:f>'Recaudo General a Mar-24'!$A$5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5CE9-4BB0-B7DF-7CE4F0C3FBFF}"/>
            </c:ext>
          </c:extLst>
        </c:ser>
        <c:ser>
          <c:idx val="3"/>
          <c:order val="3"/>
          <c:tx>
            <c:strRef>
              <c:f>'Recaudo General a Mar-24'!$A$6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5CE9-4BB0-B7DF-7CE4F0C3FBFF}"/>
            </c:ext>
          </c:extLst>
        </c:ser>
        <c:ser>
          <c:idx val="4"/>
          <c:order val="4"/>
          <c:tx>
            <c:strRef>
              <c:f>'Recaudo General a Mar-24'!$A$7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5CE9-4BB0-B7DF-7CE4F0C3FBFF}"/>
            </c:ext>
          </c:extLst>
        </c:ser>
        <c:ser>
          <c:idx val="5"/>
          <c:order val="5"/>
          <c:tx>
            <c:strRef>
              <c:f>'Recaudo General a Mar-24'!$A$8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5CE9-4BB0-B7DF-7CE4F0C3FBFF}"/>
            </c:ext>
          </c:extLst>
        </c:ser>
        <c:ser>
          <c:idx val="6"/>
          <c:order val="6"/>
          <c:tx>
            <c:strRef>
              <c:f>'Recaudo General a Mar-24'!$A$9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Mar-24'!$B$1:$F$2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Mar-24'!$B$9:$F$9</c:f>
              <c:numCache>
                <c:formatCode>_("$"* #,##0_);_("$"* \(#,##0\);_("$"* "-"_);_(@_)</c:formatCode>
                <c:ptCount val="5"/>
                <c:pt idx="0">
                  <c:v>68792.886276000005</c:v>
                </c:pt>
                <c:pt idx="1">
                  <c:v>67477.986610000007</c:v>
                </c:pt>
                <c:pt idx="2">
                  <c:v>49679.705140999999</c:v>
                </c:pt>
                <c:pt idx="3">
                  <c:v>39089.202168999997</c:v>
                </c:pt>
                <c:pt idx="4">
                  <c:v>43077.563341000001</c:v>
                </c:pt>
              </c:numCache>
            </c:numRef>
          </c:val>
          <c:extLst>
            <c:ext xmlns:c16="http://schemas.microsoft.com/office/drawing/2014/chart" uri="{C3380CC4-5D6E-409C-BE32-E72D297353CC}">
              <c16:uniqueId val="{00000006-5CE9-4BB0-B7DF-7CE4F0C3FBFF}"/>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Mar-24'!$JM$8</c:f>
              <c:strCache>
                <c:ptCount val="1"/>
                <c:pt idx="0">
                  <c:v>OCTUBRE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Mar-24'!$JM$9:$JM$15</c:f>
              <c:numCache>
                <c:formatCode>"$"\ #,##0</c:formatCode>
                <c:ptCount val="7"/>
                <c:pt idx="0">
                  <c:v>10051.885453999999</c:v>
                </c:pt>
                <c:pt idx="1">
                  <c:v>5923.216128</c:v>
                </c:pt>
                <c:pt idx="2">
                  <c:v>2076.5310730000001</c:v>
                </c:pt>
                <c:pt idx="3">
                  <c:v>3117.8279769999999</c:v>
                </c:pt>
                <c:pt idx="4">
                  <c:v>2113.4612739999998</c:v>
                </c:pt>
                <c:pt idx="5">
                  <c:v>514.08286799999996</c:v>
                </c:pt>
                <c:pt idx="6">
                  <c:v>0.89800999999999997</c:v>
                </c:pt>
              </c:numCache>
            </c:numRef>
          </c:val>
          <c:extLst xmlns:c15="http://schemas.microsoft.com/office/drawing/2012/chart">
            <c:ext xmlns:c16="http://schemas.microsoft.com/office/drawing/2014/chart" uri="{C3380CC4-5D6E-409C-BE32-E72D297353CC}">
              <c16:uniqueId val="{00000000-7592-4866-A8B3-7CFBEE53539E}"/>
            </c:ext>
          </c:extLst>
        </c:ser>
        <c:ser>
          <c:idx val="1"/>
          <c:order val="1"/>
          <c:tx>
            <c:strRef>
              <c:f>'Recaudo x localidad Mar-24'!$JN$8</c:f>
              <c:strCache>
                <c:ptCount val="1"/>
                <c:pt idx="0">
                  <c:v>NOVIEMBRE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Mar-24'!$JN$9:$JN$15</c:f>
              <c:numCache>
                <c:formatCode>"$"\ #,##0</c:formatCode>
                <c:ptCount val="7"/>
                <c:pt idx="0">
                  <c:v>7869.0176659999997</c:v>
                </c:pt>
                <c:pt idx="1">
                  <c:v>4356.2721600000004</c:v>
                </c:pt>
                <c:pt idx="2">
                  <c:v>1682.9319909999999</c:v>
                </c:pt>
                <c:pt idx="3">
                  <c:v>2248.7266410000002</c:v>
                </c:pt>
                <c:pt idx="4">
                  <c:v>1881.103255</c:v>
                </c:pt>
                <c:pt idx="5">
                  <c:v>376.385986</c:v>
                </c:pt>
                <c:pt idx="6">
                  <c:v>0.65986500000000003</c:v>
                </c:pt>
              </c:numCache>
            </c:numRef>
          </c:val>
          <c:extLst>
            <c:ext xmlns:c16="http://schemas.microsoft.com/office/drawing/2014/chart" uri="{C3380CC4-5D6E-409C-BE32-E72D297353CC}">
              <c16:uniqueId val="{00000001-7592-4866-A8B3-7CFBEE53539E}"/>
            </c:ext>
          </c:extLst>
        </c:ser>
        <c:ser>
          <c:idx val="2"/>
          <c:order val="2"/>
          <c:tx>
            <c:strRef>
              <c:f>'Recaudo x localidad Mar-24'!$JO$8</c:f>
              <c:strCache>
                <c:ptCount val="1"/>
                <c:pt idx="0">
                  <c:v>DICIEMBRE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Mar-24'!$JO$9:$JO$15</c:f>
              <c:numCache>
                <c:formatCode>"$"\ #,##0</c:formatCode>
                <c:ptCount val="7"/>
                <c:pt idx="0">
                  <c:v>8831.3161959999998</c:v>
                </c:pt>
                <c:pt idx="1">
                  <c:v>4881.1635509999996</c:v>
                </c:pt>
                <c:pt idx="2">
                  <c:v>1942.127874</c:v>
                </c:pt>
                <c:pt idx="3">
                  <c:v>2813.6384200000002</c:v>
                </c:pt>
                <c:pt idx="4">
                  <c:v>2134.645407</c:v>
                </c:pt>
                <c:pt idx="5">
                  <c:v>523.95338400000003</c:v>
                </c:pt>
                <c:pt idx="6">
                  <c:v>1.1383799999999999</c:v>
                </c:pt>
              </c:numCache>
            </c:numRef>
          </c:val>
          <c:extLst>
            <c:ext xmlns:c16="http://schemas.microsoft.com/office/drawing/2014/chart" uri="{C3380CC4-5D6E-409C-BE32-E72D297353CC}">
              <c16:uniqueId val="{00000002-7592-4866-A8B3-7CFBEE53539E}"/>
            </c:ext>
          </c:extLst>
        </c:ser>
        <c:ser>
          <c:idx val="3"/>
          <c:order val="3"/>
          <c:tx>
            <c:strRef>
              <c:f>'Recaudo x localidad Mar-24'!$JP$8</c:f>
              <c:strCache>
                <c:ptCount val="1"/>
                <c:pt idx="0">
                  <c:v>ENERO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Mar-24'!$JP$9:$JP$15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c:ext xmlns:c16="http://schemas.microsoft.com/office/drawing/2014/chart" uri="{C3380CC4-5D6E-409C-BE32-E72D297353CC}">
              <c16:uniqueId val="{00000003-7592-4866-A8B3-7CFBEE53539E}"/>
            </c:ext>
          </c:extLst>
        </c:ser>
        <c:ser>
          <c:idx val="4"/>
          <c:order val="4"/>
          <c:tx>
            <c:strRef>
              <c:f>'Recaudo x localidad Mar-24'!$JQ$8</c:f>
              <c:strCache>
                <c:ptCount val="1"/>
                <c:pt idx="0">
                  <c:v>FEBRERO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Mar-24'!$JQ$9:$JQ$15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c:ext xmlns:c16="http://schemas.microsoft.com/office/drawing/2014/chart" uri="{C3380CC4-5D6E-409C-BE32-E72D297353CC}">
              <c16:uniqueId val="{00000004-7592-4866-A8B3-7CFBEE53539E}"/>
            </c:ext>
          </c:extLst>
        </c:ser>
        <c:ser>
          <c:idx val="5"/>
          <c:order val="5"/>
          <c:tx>
            <c:strRef>
              <c:f>'Recaudo x localidad Mar-24'!$JR$8</c:f>
              <c:strCache>
                <c:ptCount val="1"/>
                <c:pt idx="0">
                  <c:v>MARZO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Mar-24'!$HS$9:$HS$15</c:f>
              <c:strCache>
                <c:ptCount val="7"/>
                <c:pt idx="0">
                  <c:v>USAQUEN</c:v>
                </c:pt>
                <c:pt idx="1">
                  <c:v>CHAPINERO</c:v>
                </c:pt>
                <c:pt idx="2">
                  <c:v>SANTA FÉ</c:v>
                </c:pt>
                <c:pt idx="3">
                  <c:v>SAN CRISTOBAL</c:v>
                </c:pt>
                <c:pt idx="4">
                  <c:v>USME</c:v>
                </c:pt>
                <c:pt idx="5">
                  <c:v>CANDELARIA</c:v>
                </c:pt>
                <c:pt idx="6">
                  <c:v>SUMAPAZ</c:v>
                </c:pt>
              </c:strCache>
            </c:strRef>
          </c:cat>
          <c:val>
            <c:numRef>
              <c:f>'Recaudo x localidad Mar-24'!$JR$9:$JR$15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c:ext xmlns:c16="http://schemas.microsoft.com/office/drawing/2014/chart" uri="{C3380CC4-5D6E-409C-BE32-E72D297353CC}">
              <c16:uniqueId val="{00000005-7592-4866-A8B3-7CFBEE53539E}"/>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93905464755229"/>
          <c:y val="6.5721134196236694E-2"/>
          <c:w val="0.87191924424181155"/>
          <c:h val="0.48778081269936585"/>
        </c:manualLayout>
      </c:layout>
      <c:barChart>
        <c:barDir val="col"/>
        <c:grouping val="clustered"/>
        <c:varyColors val="0"/>
        <c:ser>
          <c:idx val="0"/>
          <c:order val="0"/>
          <c:tx>
            <c:strRef>
              <c:f>'Recaudo x localidad Mar-24'!$JM$29</c:f>
              <c:strCache>
                <c:ptCount val="1"/>
                <c:pt idx="0">
                  <c:v>OCTUBRE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Mar-24'!$JM$30:$JM$37</c:f>
              <c:numCache>
                <c:formatCode>"$"\ #,##0</c:formatCode>
                <c:ptCount val="8"/>
                <c:pt idx="0">
                  <c:v>1947.09031</c:v>
                </c:pt>
                <c:pt idx="1">
                  <c:v>4200.9272090000004</c:v>
                </c:pt>
                <c:pt idx="2">
                  <c:v>4667.9070490000004</c:v>
                </c:pt>
                <c:pt idx="3">
                  <c:v>2367.091496</c:v>
                </c:pt>
                <c:pt idx="4">
                  <c:v>1282.6729479999999</c:v>
                </c:pt>
                <c:pt idx="5">
                  <c:v>3185.424415</c:v>
                </c:pt>
                <c:pt idx="6">
                  <c:v>3034.7940880000001</c:v>
                </c:pt>
                <c:pt idx="7">
                  <c:v>3398.27358</c:v>
                </c:pt>
              </c:numCache>
            </c:numRef>
          </c:val>
          <c:extLst>
            <c:ext xmlns:c16="http://schemas.microsoft.com/office/drawing/2014/chart" uri="{C3380CC4-5D6E-409C-BE32-E72D297353CC}">
              <c16:uniqueId val="{00000000-38BF-4BB9-A7ED-902734586382}"/>
            </c:ext>
          </c:extLst>
        </c:ser>
        <c:ser>
          <c:idx val="1"/>
          <c:order val="1"/>
          <c:tx>
            <c:strRef>
              <c:f>'Recaudo x localidad Mar-24'!$JN$29</c:f>
              <c:strCache>
                <c:ptCount val="1"/>
                <c:pt idx="0">
                  <c:v>NOVIEMBRE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Mar-24'!$JN$30:$JN$37</c:f>
              <c:numCache>
                <c:formatCode>"$"\ #,##0</c:formatCode>
                <c:ptCount val="8"/>
                <c:pt idx="0">
                  <c:v>1116.854133</c:v>
                </c:pt>
                <c:pt idx="1">
                  <c:v>3936.8745520000002</c:v>
                </c:pt>
                <c:pt idx="2">
                  <c:v>674.38305100000002</c:v>
                </c:pt>
                <c:pt idx="3">
                  <c:v>932.03552000000002</c:v>
                </c:pt>
                <c:pt idx="4">
                  <c:v>1064.5570749999999</c:v>
                </c:pt>
                <c:pt idx="5">
                  <c:v>3782.029912</c:v>
                </c:pt>
                <c:pt idx="6">
                  <c:v>2490.9102720000001</c:v>
                </c:pt>
                <c:pt idx="7">
                  <c:v>2451.172904</c:v>
                </c:pt>
              </c:numCache>
            </c:numRef>
          </c:val>
          <c:extLst>
            <c:ext xmlns:c16="http://schemas.microsoft.com/office/drawing/2014/chart" uri="{C3380CC4-5D6E-409C-BE32-E72D297353CC}">
              <c16:uniqueId val="{00000001-38BF-4BB9-A7ED-902734586382}"/>
            </c:ext>
          </c:extLst>
        </c:ser>
        <c:ser>
          <c:idx val="2"/>
          <c:order val="2"/>
          <c:tx>
            <c:strRef>
              <c:f>'Recaudo x localidad Mar-24'!$JO$29</c:f>
              <c:strCache>
                <c:ptCount val="1"/>
                <c:pt idx="0">
                  <c:v>DICIEMBRE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Mar-24'!$JO$30:$JO$37</c:f>
              <c:numCache>
                <c:formatCode>"$"\ #,##0</c:formatCode>
                <c:ptCount val="8"/>
                <c:pt idx="0">
                  <c:v>1854.6841039999999</c:v>
                </c:pt>
                <c:pt idx="1">
                  <c:v>4567.8611620000001</c:v>
                </c:pt>
                <c:pt idx="2">
                  <c:v>4823.992432</c:v>
                </c:pt>
                <c:pt idx="3">
                  <c:v>2457.345092</c:v>
                </c:pt>
                <c:pt idx="4">
                  <c:v>1310.305198</c:v>
                </c:pt>
                <c:pt idx="5">
                  <c:v>2814.7937120000001</c:v>
                </c:pt>
                <c:pt idx="6">
                  <c:v>3248.0863399999998</c:v>
                </c:pt>
                <c:pt idx="7">
                  <c:v>3435.2157320000001</c:v>
                </c:pt>
              </c:numCache>
            </c:numRef>
          </c:val>
          <c:extLst>
            <c:ext xmlns:c16="http://schemas.microsoft.com/office/drawing/2014/chart" uri="{C3380CC4-5D6E-409C-BE32-E72D297353CC}">
              <c16:uniqueId val="{00000002-38BF-4BB9-A7ED-902734586382}"/>
            </c:ext>
          </c:extLst>
        </c:ser>
        <c:ser>
          <c:idx val="3"/>
          <c:order val="3"/>
          <c:tx>
            <c:strRef>
              <c:f>'Recaudo x localidad Mar-24'!$JP$29</c:f>
              <c:strCache>
                <c:ptCount val="1"/>
                <c:pt idx="0">
                  <c:v>ENERO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Mar-24'!$JP$30:$JP$37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3-38BF-4BB9-A7ED-902734586382}"/>
            </c:ext>
          </c:extLst>
        </c:ser>
        <c:ser>
          <c:idx val="4"/>
          <c:order val="4"/>
          <c:tx>
            <c:strRef>
              <c:f>'Recaudo x localidad Mar-24'!$JQ$29</c:f>
              <c:strCache>
                <c:ptCount val="1"/>
                <c:pt idx="0">
                  <c:v>FEBRERO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Mar-24'!$JQ$30:$JQ$37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4-38BF-4BB9-A7ED-902734586382}"/>
            </c:ext>
          </c:extLst>
        </c:ser>
        <c:ser>
          <c:idx val="5"/>
          <c:order val="5"/>
          <c:tx>
            <c:strRef>
              <c:f>'Recaudo x localidad Mar-24'!$JR$29</c:f>
              <c:strCache>
                <c:ptCount val="1"/>
                <c:pt idx="0">
                  <c:v>MARZO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Mar-24'!$HS$30:$HS$37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Mar-24'!$JR$30:$JR$37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5-38BF-4BB9-A7ED-902734586382}"/>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5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'Recaudo x localidad Mar-24'!$JM$59</c:f>
              <c:strCache>
                <c:ptCount val="1"/>
                <c:pt idx="0">
                  <c:v>OCTUBRE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Mar-24'!$JM$60:$JM$61</c:f>
              <c:numCache>
                <c:formatCode>"$"\ #,##0</c:formatCode>
                <c:ptCount val="2"/>
                <c:pt idx="0">
                  <c:v>12485.454361</c:v>
                </c:pt>
                <c:pt idx="1">
                  <c:v>6634.424505</c:v>
                </c:pt>
              </c:numCache>
            </c:numRef>
          </c:val>
          <c:extLst>
            <c:ext xmlns:c16="http://schemas.microsoft.com/office/drawing/2014/chart" uri="{C3380CC4-5D6E-409C-BE32-E72D297353CC}">
              <c16:uniqueId val="{00000000-7C69-455F-9E12-4AC2BF3B02A0}"/>
            </c:ext>
          </c:extLst>
        </c:ser>
        <c:ser>
          <c:idx val="2"/>
          <c:order val="1"/>
          <c:tx>
            <c:strRef>
              <c:f>'Recaudo x localidad Mar-24'!$JN$59</c:f>
              <c:strCache>
                <c:ptCount val="1"/>
                <c:pt idx="0">
                  <c:v>NOVIEMBRE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Mar-24'!$JN$60:$JN$61</c:f>
              <c:numCache>
                <c:formatCode>"$"\ #,##0</c:formatCode>
                <c:ptCount val="2"/>
                <c:pt idx="0">
                  <c:v>9107.7855940000009</c:v>
                </c:pt>
                <c:pt idx="1">
                  <c:v>4733.7225859999999</c:v>
                </c:pt>
              </c:numCache>
            </c:numRef>
          </c:val>
          <c:extLst>
            <c:ext xmlns:c16="http://schemas.microsoft.com/office/drawing/2014/chart" uri="{C3380CC4-5D6E-409C-BE32-E72D297353CC}">
              <c16:uniqueId val="{00000001-7C69-455F-9E12-4AC2BF3B02A0}"/>
            </c:ext>
          </c:extLst>
        </c:ser>
        <c:ser>
          <c:idx val="3"/>
          <c:order val="2"/>
          <c:tx>
            <c:strRef>
              <c:f>'Recaudo x localidad Mar-24'!$JO$59</c:f>
              <c:strCache>
                <c:ptCount val="1"/>
                <c:pt idx="0">
                  <c:v>DICIEMBRE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Mar-24'!$JO$60:$JO$61</c:f>
              <c:numCache>
                <c:formatCode>"$"\ #,##0</c:formatCode>
                <c:ptCount val="2"/>
                <c:pt idx="0">
                  <c:v>10491.39472</c:v>
                </c:pt>
                <c:pt idx="1">
                  <c:v>5794.3950619999996</c:v>
                </c:pt>
              </c:numCache>
            </c:numRef>
          </c:val>
          <c:extLst>
            <c:ext xmlns:c16="http://schemas.microsoft.com/office/drawing/2014/chart" uri="{C3380CC4-5D6E-409C-BE32-E72D297353CC}">
              <c16:uniqueId val="{00000002-7C69-455F-9E12-4AC2BF3B02A0}"/>
            </c:ext>
          </c:extLst>
        </c:ser>
        <c:ser>
          <c:idx val="4"/>
          <c:order val="3"/>
          <c:tx>
            <c:strRef>
              <c:f>'Recaudo x localidad Mar-24'!$JP$59</c:f>
              <c:strCache>
                <c:ptCount val="1"/>
                <c:pt idx="0">
                  <c:v>ENERO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Mar-24'!$JP$60:$JP$61</c:f>
              <c:numCache>
                <c:formatCode>"$"\ #,##0</c:formatCode>
                <c:ptCount val="2"/>
                <c:pt idx="0">
                  <c:v>10466.431226999999</c:v>
                </c:pt>
                <c:pt idx="1">
                  <c:v>5717.1811850000004</c:v>
                </c:pt>
              </c:numCache>
            </c:numRef>
          </c:val>
          <c:extLst>
            <c:ext xmlns:c16="http://schemas.microsoft.com/office/drawing/2014/chart" uri="{C3380CC4-5D6E-409C-BE32-E72D297353CC}">
              <c16:uniqueId val="{00000003-7C69-455F-9E12-4AC2BF3B02A0}"/>
            </c:ext>
          </c:extLst>
        </c:ser>
        <c:ser>
          <c:idx val="5"/>
          <c:order val="4"/>
          <c:tx>
            <c:strRef>
              <c:f>'Recaudo x localidad Mar-24'!$JQ$59</c:f>
              <c:strCache>
                <c:ptCount val="1"/>
                <c:pt idx="0">
                  <c:v>FEBRERO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Mar-24'!$JQ$60:$JQ$61</c:f>
              <c:numCache>
                <c:formatCode>"$"\ #,##0</c:formatCode>
                <c:ptCount val="2"/>
                <c:pt idx="0">
                  <c:v>11541.696180999999</c:v>
                </c:pt>
                <c:pt idx="1">
                  <c:v>6013.2489210000003</c:v>
                </c:pt>
              </c:numCache>
            </c:numRef>
          </c:val>
          <c:extLst>
            <c:ext xmlns:c16="http://schemas.microsoft.com/office/drawing/2014/chart" uri="{C3380CC4-5D6E-409C-BE32-E72D297353CC}">
              <c16:uniqueId val="{00000004-7C69-455F-9E12-4AC2BF3B02A0}"/>
            </c:ext>
          </c:extLst>
        </c:ser>
        <c:ser>
          <c:idx val="1"/>
          <c:order val="5"/>
          <c:tx>
            <c:strRef>
              <c:f>'Recaudo x localidad Mar-24'!$JR$59</c:f>
              <c:strCache>
                <c:ptCount val="1"/>
                <c:pt idx="0">
                  <c:v>MARZO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Mar-24'!$HS$60:$HS$61</c:f>
              <c:strCache>
                <c:ptCount val="2"/>
                <c:pt idx="0">
                  <c:v>KENNEDY</c:v>
                </c:pt>
                <c:pt idx="1">
                  <c:v>FONTIBON</c:v>
                </c:pt>
              </c:strCache>
            </c:strRef>
          </c:cat>
          <c:val>
            <c:numRef>
              <c:f>'Recaudo x localidad Mar-24'!$JR$60:$JR$61</c:f>
              <c:numCache>
                <c:formatCode>"$"\ #,##0</c:formatCode>
                <c:ptCount val="2"/>
                <c:pt idx="0">
                  <c:v>10216.071470000001</c:v>
                </c:pt>
                <c:pt idx="1">
                  <c:v>5725.0761570000004</c:v>
                </c:pt>
              </c:numCache>
            </c:numRef>
          </c:val>
          <c:extLst>
            <c:ext xmlns:c16="http://schemas.microsoft.com/office/drawing/2014/chart" uri="{C3380CC4-5D6E-409C-BE32-E72D297353CC}">
              <c16:uniqueId val="{00000005-7C69-455F-9E12-4AC2BF3B02A0}"/>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tx>
            <c:strRef>
              <c:f>'Recaudo x localidad Mar-24'!$JM$86</c:f>
              <c:strCache>
                <c:ptCount val="1"/>
                <c:pt idx="0">
                  <c:v>OCTUBRE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Mar-24'!$JM$87:$JM$88</c:f>
              <c:numCache>
                <c:formatCode>"$"\ #,##0</c:formatCode>
                <c:ptCount val="2"/>
                <c:pt idx="0">
                  <c:v>7337.8570030000001</c:v>
                </c:pt>
                <c:pt idx="1">
                  <c:v>4467.1857289999998</c:v>
                </c:pt>
              </c:numCache>
            </c:numRef>
          </c:val>
          <c:extLst>
            <c:ext xmlns:c16="http://schemas.microsoft.com/office/drawing/2014/chart" uri="{C3380CC4-5D6E-409C-BE32-E72D297353CC}">
              <c16:uniqueId val="{00000000-5248-4CFC-B145-42AD9707BB88}"/>
            </c:ext>
          </c:extLst>
        </c:ser>
        <c:ser>
          <c:idx val="2"/>
          <c:order val="1"/>
          <c:tx>
            <c:strRef>
              <c:f>'Recaudo x localidad Mar-24'!$JN$86</c:f>
              <c:strCache>
                <c:ptCount val="1"/>
                <c:pt idx="0">
                  <c:v>NOVIEMBRE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Mar-24'!$JN$87:$JN$88</c:f>
              <c:numCache>
                <c:formatCode>"$"\ #,##0</c:formatCode>
                <c:ptCount val="2"/>
                <c:pt idx="0">
                  <c:v>8858.2794580000009</c:v>
                </c:pt>
                <c:pt idx="1">
                  <c:v>1429.278863</c:v>
                </c:pt>
              </c:numCache>
            </c:numRef>
          </c:val>
          <c:extLst>
            <c:ext xmlns:c16="http://schemas.microsoft.com/office/drawing/2014/chart" uri="{C3380CC4-5D6E-409C-BE32-E72D297353CC}">
              <c16:uniqueId val="{00000001-5248-4CFC-B145-42AD9707BB88}"/>
            </c:ext>
          </c:extLst>
        </c:ser>
        <c:ser>
          <c:idx val="3"/>
          <c:order val="2"/>
          <c:tx>
            <c:strRef>
              <c:f>'Recaudo x localidad Mar-24'!$JO$86</c:f>
              <c:strCache>
                <c:ptCount val="1"/>
                <c:pt idx="0">
                  <c:v>DICIEMBRE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Mar-24'!$JO$87:$JO$88</c:f>
              <c:numCache>
                <c:formatCode>"$"\ #,##0</c:formatCode>
                <c:ptCount val="2"/>
                <c:pt idx="0">
                  <c:v>7322.0274040000004</c:v>
                </c:pt>
                <c:pt idx="1">
                  <c:v>3994.8410009999998</c:v>
                </c:pt>
              </c:numCache>
            </c:numRef>
          </c:val>
          <c:extLst>
            <c:ext xmlns:c16="http://schemas.microsoft.com/office/drawing/2014/chart" uri="{C3380CC4-5D6E-409C-BE32-E72D297353CC}">
              <c16:uniqueId val="{00000002-5248-4CFC-B145-42AD9707BB88}"/>
            </c:ext>
          </c:extLst>
        </c:ser>
        <c:ser>
          <c:idx val="4"/>
          <c:order val="3"/>
          <c:tx>
            <c:strRef>
              <c:f>'Recaudo x localidad Mar-24'!$JP$86</c:f>
              <c:strCache>
                <c:ptCount val="1"/>
                <c:pt idx="0">
                  <c:v>ENERO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Mar-24'!$JP$87:$JP$88</c:f>
              <c:numCache>
                <c:formatCode>"$"\ #,##0</c:formatCode>
                <c:ptCount val="2"/>
                <c:pt idx="0">
                  <c:v>11546.956619000001</c:v>
                </c:pt>
                <c:pt idx="1">
                  <c:v>2201.2888309999998</c:v>
                </c:pt>
              </c:numCache>
            </c:numRef>
          </c:val>
          <c:extLst>
            <c:ext xmlns:c16="http://schemas.microsoft.com/office/drawing/2014/chart" uri="{C3380CC4-5D6E-409C-BE32-E72D297353CC}">
              <c16:uniqueId val="{00000003-5248-4CFC-B145-42AD9707BB88}"/>
            </c:ext>
          </c:extLst>
        </c:ser>
        <c:ser>
          <c:idx val="5"/>
          <c:order val="4"/>
          <c:tx>
            <c:strRef>
              <c:f>'Recaudo x localidad Mar-24'!$JQ$86</c:f>
              <c:strCache>
                <c:ptCount val="1"/>
                <c:pt idx="0">
                  <c:v>FEBRERO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Mar-24'!$JQ$87:$JQ$88</c:f>
              <c:numCache>
                <c:formatCode>"$"\ #,##0</c:formatCode>
                <c:ptCount val="2"/>
                <c:pt idx="0">
                  <c:v>7612.8233890000001</c:v>
                </c:pt>
                <c:pt idx="1">
                  <c:v>5437.8693359999997</c:v>
                </c:pt>
              </c:numCache>
            </c:numRef>
          </c:val>
          <c:extLst>
            <c:ext xmlns:c16="http://schemas.microsoft.com/office/drawing/2014/chart" uri="{C3380CC4-5D6E-409C-BE32-E72D297353CC}">
              <c16:uniqueId val="{00000004-5248-4CFC-B145-42AD9707BB88}"/>
            </c:ext>
          </c:extLst>
        </c:ser>
        <c:ser>
          <c:idx val="0"/>
          <c:order val="5"/>
          <c:tx>
            <c:strRef>
              <c:f>'Recaudo x localidad Mar-24'!$JR$86</c:f>
              <c:strCache>
                <c:ptCount val="1"/>
                <c:pt idx="0">
                  <c:v>MARZO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Mar-24'!$HS$87:$HS$88</c:f>
              <c:strCache>
                <c:ptCount val="2"/>
                <c:pt idx="0">
                  <c:v>ENGATIVÁ</c:v>
                </c:pt>
                <c:pt idx="1">
                  <c:v>BARRIOS UNIDOS</c:v>
                </c:pt>
              </c:strCache>
            </c:strRef>
          </c:cat>
          <c:val>
            <c:numRef>
              <c:f>'Recaudo x localidad Mar-24'!$JR$87:$JR$88</c:f>
              <c:numCache>
                <c:formatCode>"$"\ #,##0</c:formatCode>
                <c:ptCount val="2"/>
                <c:pt idx="0">
                  <c:v>10857.204926</c:v>
                </c:pt>
                <c:pt idx="1">
                  <c:v>1433.059068</c:v>
                </c:pt>
              </c:numCache>
            </c:numRef>
          </c:val>
          <c:extLst>
            <c:ext xmlns:c16="http://schemas.microsoft.com/office/drawing/2014/chart" uri="{C3380CC4-5D6E-409C-BE32-E72D297353CC}">
              <c16:uniqueId val="{00000005-5248-4CFC-B145-42AD9707BB88}"/>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tx>
            <c:strRef>
              <c:f>'Recaudo x localidad Mar-24'!$JM$112</c:f>
              <c:strCache>
                <c:ptCount val="1"/>
                <c:pt idx="0">
                  <c:v>OCTUBRE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Mar-24'!$JM$113</c:f>
              <c:numCache>
                <c:formatCode>"$"\ #,##0</c:formatCode>
                <c:ptCount val="1"/>
                <c:pt idx="0">
                  <c:v>15914.648837999999</c:v>
                </c:pt>
              </c:numCache>
            </c:numRef>
          </c:val>
          <c:extLst>
            <c:ext xmlns:c16="http://schemas.microsoft.com/office/drawing/2014/chart" uri="{C3380CC4-5D6E-409C-BE32-E72D297353CC}">
              <c16:uniqueId val="{00000000-D4AC-4CF1-B294-4E148CF7259E}"/>
            </c:ext>
          </c:extLst>
        </c:ser>
        <c:ser>
          <c:idx val="2"/>
          <c:order val="1"/>
          <c:tx>
            <c:strRef>
              <c:f>'Recaudo x localidad Mar-24'!$JN$112</c:f>
              <c:strCache>
                <c:ptCount val="1"/>
                <c:pt idx="0">
                  <c:v>NOVIEMBRE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Mar-24'!$JN$113</c:f>
              <c:numCache>
                <c:formatCode>"$"\ #,##0</c:formatCode>
                <c:ptCount val="1"/>
                <c:pt idx="0">
                  <c:v>12130.563203</c:v>
                </c:pt>
              </c:numCache>
            </c:numRef>
          </c:val>
          <c:extLst>
            <c:ext xmlns:c16="http://schemas.microsoft.com/office/drawing/2014/chart" uri="{C3380CC4-5D6E-409C-BE32-E72D297353CC}">
              <c16:uniqueId val="{00000001-D4AC-4CF1-B294-4E148CF7259E}"/>
            </c:ext>
          </c:extLst>
        </c:ser>
        <c:ser>
          <c:idx val="3"/>
          <c:order val="2"/>
          <c:tx>
            <c:strRef>
              <c:f>'Recaudo x localidad Mar-24'!$JO$112</c:f>
              <c:strCache>
                <c:ptCount val="1"/>
                <c:pt idx="0">
                  <c:v>DICIEMBRE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Mar-24'!$JO$113</c:f>
              <c:numCache>
                <c:formatCode>"$"\ #,##0</c:formatCode>
                <c:ptCount val="1"/>
                <c:pt idx="0">
                  <c:v>13416.726626</c:v>
                </c:pt>
              </c:numCache>
            </c:numRef>
          </c:val>
          <c:extLst>
            <c:ext xmlns:c16="http://schemas.microsoft.com/office/drawing/2014/chart" uri="{C3380CC4-5D6E-409C-BE32-E72D297353CC}">
              <c16:uniqueId val="{00000002-D4AC-4CF1-B294-4E148CF7259E}"/>
            </c:ext>
          </c:extLst>
        </c:ser>
        <c:ser>
          <c:idx val="4"/>
          <c:order val="3"/>
          <c:tx>
            <c:strRef>
              <c:f>'Recaudo x localidad Mar-24'!$JP$112</c:f>
              <c:strCache>
                <c:ptCount val="1"/>
                <c:pt idx="0">
                  <c:v>ENERO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Mar-24'!$JP$113</c:f>
              <c:numCache>
                <c:formatCode>"$"\ #,##0</c:formatCode>
                <c:ptCount val="1"/>
                <c:pt idx="0">
                  <c:v>13736.609062</c:v>
                </c:pt>
              </c:numCache>
            </c:numRef>
          </c:val>
          <c:extLst>
            <c:ext xmlns:c16="http://schemas.microsoft.com/office/drawing/2014/chart" uri="{C3380CC4-5D6E-409C-BE32-E72D297353CC}">
              <c16:uniqueId val="{00000003-D4AC-4CF1-B294-4E148CF7259E}"/>
            </c:ext>
          </c:extLst>
        </c:ser>
        <c:ser>
          <c:idx val="5"/>
          <c:order val="4"/>
          <c:tx>
            <c:strRef>
              <c:f>'Recaudo x localidad Mar-24'!$JQ$112</c:f>
              <c:strCache>
                <c:ptCount val="1"/>
                <c:pt idx="0">
                  <c:v>FEBRERO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Mar-24'!$JQ$113</c:f>
              <c:numCache>
                <c:formatCode>"$"\ #,##0</c:formatCode>
                <c:ptCount val="1"/>
                <c:pt idx="0">
                  <c:v>15364.056898999999</c:v>
                </c:pt>
              </c:numCache>
            </c:numRef>
          </c:val>
          <c:extLst>
            <c:ext xmlns:c16="http://schemas.microsoft.com/office/drawing/2014/chart" uri="{C3380CC4-5D6E-409C-BE32-E72D297353CC}">
              <c16:uniqueId val="{00000004-D4AC-4CF1-B294-4E148CF7259E}"/>
            </c:ext>
          </c:extLst>
        </c:ser>
        <c:ser>
          <c:idx val="0"/>
          <c:order val="5"/>
          <c:tx>
            <c:strRef>
              <c:f>'Recaudo x localidad Mar-24'!$JR$112</c:f>
              <c:strCache>
                <c:ptCount val="1"/>
                <c:pt idx="0">
                  <c:v>MARZO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Mar-24'!$HS$113</c:f>
              <c:strCache>
                <c:ptCount val="1"/>
                <c:pt idx="0">
                  <c:v>SUBA</c:v>
                </c:pt>
              </c:strCache>
            </c:strRef>
          </c:cat>
          <c:val>
            <c:numRef>
              <c:f>'Recaudo x localidad Mar-24'!$JR$113</c:f>
              <c:numCache>
                <c:formatCode>"$"\ #,##0</c:formatCode>
                <c:ptCount val="1"/>
                <c:pt idx="0">
                  <c:v>13976.897379999999</c:v>
                </c:pt>
              </c:numCache>
            </c:numRef>
          </c:val>
          <c:extLst>
            <c:ext xmlns:c16="http://schemas.microsoft.com/office/drawing/2014/chart" uri="{C3380CC4-5D6E-409C-BE32-E72D297353CC}">
              <c16:uniqueId val="{00000005-D4AC-4CF1-B294-4E148CF7259E}"/>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'Marzo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CF3F-4ADE-9868-C7DF984A2061}"/>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CF3F-4ADE-9868-C7DF984A2061}"/>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CF3F-4ADE-9868-C7DF984A2061}"/>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CF3F-4ADE-9868-C7DF984A2061}"/>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CF3F-4ADE-9868-C7DF984A2061}"/>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CF3F-4ADE-9868-C7DF984A2061}"/>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CF3F-4ADE-9868-C7DF984A2061}"/>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F3F-4ADE-9868-C7DF984A2061}"/>
                </c:ext>
              </c:extLst>
            </c:dLbl>
            <c:dLbl>
              <c:idx val="1"/>
              <c:layout>
                <c:manualLayout>
                  <c:x val="5.6570477284694741E-2"/>
                  <c:y val="-1.0203677863462523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F3F-4ADE-9868-C7DF984A2061}"/>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F3F-4ADE-9868-C7DF984A2061}"/>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a:t>;</a:t>
                    </a:r>
                    <a:br>
                      <a:rPr lang="en-US"/>
                    </a:br>
                    <a:r>
                      <a:rPr lang="en-US"/>
                      <a:t> </a:t>
                    </a:r>
                    <a:fld id="{540EF9FC-9BDA-487A-8038-950599C87D11}" type="VALUE">
                      <a:rPr lang="en-US"/>
                      <a:pPr/>
                      <a:t>[VALOR]</a:t>
                    </a:fld>
                    <a:r>
                      <a:rPr lang="en-US"/>
                      <a:t>; </a:t>
                    </a:r>
                    <a:br>
                      <a:rPr lang="en-US"/>
                    </a:br>
                    <a:fld id="{7EC9AE0C-3B52-4AB7-9921-B61B0784940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CF3F-4ADE-9868-C7DF984A2061}"/>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CF3F-4ADE-9868-C7DF984A2061}"/>
                </c:ext>
              </c:extLst>
            </c:dLbl>
            <c:dLbl>
              <c:idx val="5"/>
              <c:layout>
                <c:manualLayout>
                  <c:x val="-1.5258419995312664E-2"/>
                  <c:y val="-9.7399309261865137E-3"/>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6254289998"/>
                      <c:h val="0.12668729764630474"/>
                    </c:manualLayout>
                  </c15:layout>
                  <c15:dlblFieldTable/>
                  <c15:showDataLabelsRange val="0"/>
                </c:ext>
                <c:ext xmlns:c16="http://schemas.microsoft.com/office/drawing/2014/chart" uri="{C3380CC4-5D6E-409C-BE32-E72D297353CC}">
                  <c16:uniqueId val="{0000000B-CF3F-4ADE-9868-C7DF984A2061}"/>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CF3F-4ADE-9868-C7DF984A2061}"/>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'Marzo 2024'!$A$2:$A$8</c:f>
              <c:strCache>
                <c:ptCount val="7"/>
                <c:pt idx="0">
                  <c:v>USAQUEN</c:v>
                </c:pt>
                <c:pt idx="1">
                  <c:v>CHAPINERO</c:v>
                </c:pt>
                <c:pt idx="2">
                  <c:v>SANTA FÉ</c:v>
                </c:pt>
                <c:pt idx="3">
                  <c:v>SAN CRISTOBAL</c:v>
                </c:pt>
                <c:pt idx="4">
                  <c:v>USME</c:v>
                </c:pt>
                <c:pt idx="5">
                  <c:v>CANDELARIA</c:v>
                </c:pt>
                <c:pt idx="6">
                  <c:v>SUMAPAZ</c:v>
                </c:pt>
              </c:strCache>
            </c:strRef>
          </c:cat>
          <c:val>
            <c:numRef>
              <c:f>'Marzo 2024'!$G$2:$G$8</c:f>
              <c:numCache>
                <c:formatCode>"$"\ #,##0</c:formatCode>
                <c:ptCount val="7"/>
                <c:pt idx="0">
                  <c:v>7965.1672133501625</c:v>
                </c:pt>
                <c:pt idx="1">
                  <c:v>4772.8366697805022</c:v>
                </c:pt>
                <c:pt idx="2">
                  <c:v>4586.2628723398666</c:v>
                </c:pt>
                <c:pt idx="3">
                  <c:v>2623.8263729100181</c:v>
                </c:pt>
                <c:pt idx="4">
                  <c:v>3286.752259660389</c:v>
                </c:pt>
                <c:pt idx="5">
                  <c:v>1210.8591470199779</c:v>
                </c:pt>
                <c:pt idx="6">
                  <c:v>4.1494833299999971</c:v>
                </c:pt>
              </c:numCache>
            </c:numRef>
          </c:val>
          <c:extLst>
            <c:ext xmlns:c16="http://schemas.microsoft.com/office/drawing/2014/chart" uri="{C3380CC4-5D6E-409C-BE32-E72D297353CC}">
              <c16:uniqueId val="{0000000E-CF3F-4ADE-9868-C7DF984A2061}"/>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'Mar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E009-4DBC-BE6A-992CD0FF0509}"/>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E009-4DBC-BE6A-992CD0FF0509}"/>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E009-4DBC-BE6A-992CD0FF0509}"/>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E009-4DBC-BE6A-992CD0FF0509}"/>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E009-4DBC-BE6A-992CD0FF0509}"/>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E009-4DBC-BE6A-992CD0FF0509}"/>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E009-4DBC-BE6A-992CD0FF0509}"/>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E009-4DBC-BE6A-992CD0FF0509}"/>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009-4DBC-BE6A-992CD0FF0509}"/>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009-4DBC-BE6A-992CD0FF0509}"/>
                </c:ext>
              </c:extLst>
            </c:dLbl>
            <c:dLbl>
              <c:idx val="2"/>
              <c:layout>
                <c:manualLayout>
                  <c:x val="-3.475043471126438E-4"/>
                  <c:y val="0.1034687162264365"/>
                </c:manualLayout>
              </c:layout>
              <c:tx>
                <c:rich>
                  <a:bodyPr/>
                  <a:lstStyle/>
                  <a:p>
                    <a:fld id="{76583F87-ACF2-475B-BC17-E3C01C8790CD}" type="CATEGORYNAME">
                      <a:rPr lang="en-US"/>
                      <a:pPr/>
                      <a:t>[NOMBRE DE CATEGORÍA]</a:t>
                    </a:fld>
                    <a:r>
                      <a:rPr lang="en-US" baseline="0" dirty="0"/>
                      <a:t>; </a:t>
                    </a:r>
                    <a:br>
                      <a:rPr lang="en-US" baseline="0" dirty="0"/>
                    </a:br>
                    <a:fld id="{16553DC1-AE4B-4B2E-9FAB-9366D3B3B47B}" type="VALUE">
                      <a:rPr lang="en-US" baseline="0"/>
                      <a:pPr/>
                      <a:t>[VALOR]</a:t>
                    </a:fld>
                    <a:r>
                      <a:rPr lang="en-US" baseline="0" dirty="0"/>
                      <a:t>; </a:t>
                    </a:r>
                    <a:br>
                      <a:rPr lang="en-US" baseline="0" dirty="0"/>
                    </a:br>
                    <a:fld id="{932904D2-6388-4C02-BC7E-F6C587C0196C}"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E009-4DBC-BE6A-992CD0FF0509}"/>
                </c:ext>
              </c:extLst>
            </c:dLbl>
            <c:dLbl>
              <c:idx val="3"/>
              <c:layout>
                <c:manualLayout>
                  <c:x val="8.8505890106051019E-2"/>
                  <c:y val="-2.8608633317476428E-2"/>
                </c:manualLayout>
              </c:layout>
              <c:tx>
                <c:rich>
                  <a:bodyPr/>
                  <a:lstStyle/>
                  <a:p>
                    <a:fld id="{616152EA-94C7-4635-9120-F53AD7572F46}" type="CATEGORYNAME">
                      <a:rPr lang="en-US"/>
                      <a:pPr/>
                      <a:t>[NOMBRE DE CATEGORÍA]</a:t>
                    </a:fld>
                    <a:r>
                      <a:rPr lang="en-US" baseline="0" dirty="0"/>
                      <a:t>;</a:t>
                    </a:r>
                    <a:br>
                      <a:rPr lang="en-US" baseline="0" dirty="0"/>
                    </a:br>
                    <a:r>
                      <a:rPr lang="en-US" baseline="0" dirty="0"/>
                      <a:t> </a:t>
                    </a:r>
                    <a:fld id="{11172151-E0EF-42D6-91AE-C03B31359310}" type="VALUE">
                      <a:rPr lang="en-US" baseline="0"/>
                      <a:pPr/>
                      <a:t>[VALOR]</a:t>
                    </a:fld>
                    <a:r>
                      <a:rPr lang="en-US" baseline="0" dirty="0"/>
                      <a:t>; </a:t>
                    </a:r>
                    <a:br>
                      <a:rPr lang="en-US" baseline="0" dirty="0"/>
                    </a:br>
                    <a:fld id="{C425C108-ADC8-41ED-89CE-7DEDBF87F170}"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E009-4DBC-BE6A-992CD0FF0509}"/>
                </c:ext>
              </c:extLst>
            </c:dLbl>
            <c:dLbl>
              <c:idx val="4"/>
              <c:layout>
                <c:manualLayout>
                  <c:x val="-0.16057969441849262"/>
                  <c:y val="-2.5056832754958222E-2"/>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21635784739"/>
                      <c:h val="0.14786074276081135"/>
                    </c:manualLayout>
                  </c15:layout>
                  <c15:dlblFieldTable/>
                  <c15:showDataLabelsRange val="0"/>
                </c:ext>
                <c:ext xmlns:c16="http://schemas.microsoft.com/office/drawing/2014/chart" uri="{C3380CC4-5D6E-409C-BE32-E72D297353CC}">
                  <c16:uniqueId val="{00000009-E009-4DBC-BE6A-992CD0FF0509}"/>
                </c:ext>
              </c:extLst>
            </c:dLbl>
            <c:dLbl>
              <c:idx val="5"/>
              <c:layout>
                <c:manualLayout>
                  <c:x val="6.6166098079330508E-8"/>
                  <c:y val="-0.10576087933479919"/>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E009-4DBC-BE6A-992CD0FF0509}"/>
                </c:ext>
              </c:extLst>
            </c:dLbl>
            <c:dLbl>
              <c:idx val="6"/>
              <c:layout>
                <c:manualLayout>
                  <c:x val="0"/>
                  <c:y val="-0.17271866727130533"/>
                </c:manualLayout>
              </c:layout>
              <c:tx>
                <c:rich>
                  <a:bodyPr/>
                  <a:lstStyle/>
                  <a:p>
                    <a:fld id="{07B9C199-B65A-44F8-A3E5-132FA2A3D0D1}" type="CATEGORYNAME">
                      <a:rPr lang="pt-BR"/>
                      <a:pPr/>
                      <a:t>[NOMBRE DE CATEGORÍA]</a:t>
                    </a:fld>
                    <a:r>
                      <a:rPr lang="pt-BR" baseline="0"/>
                      <a:t>;</a:t>
                    </a:r>
                    <a:br>
                      <a:rPr lang="pt-BR" baseline="0"/>
                    </a:br>
                    <a:r>
                      <a:rPr lang="pt-BR" baseline="0"/>
                      <a:t> </a:t>
                    </a:r>
                    <a:fld id="{0233F6D4-0B47-4DB1-8D4C-2CD8FE09A46D}" type="VALUE">
                      <a:rPr lang="pt-BR" baseline="0"/>
                      <a:pPr/>
                      <a:t>[VALOR]</a:t>
                    </a:fld>
                    <a:r>
                      <a:rPr lang="pt-BR" baseline="0"/>
                      <a:t>; </a:t>
                    </a:r>
                    <a:br>
                      <a:rPr lang="pt-BR" baseline="0"/>
                    </a:br>
                    <a:fld id="{2AA7523E-F7F3-4BB7-88E4-87D414552091}" type="PERCENTAGE">
                      <a:rPr lang="pt-BR" baseline="0"/>
                      <a:pPr/>
                      <a:t>[PORCENTAJE]</a:t>
                    </a:fld>
                    <a:endParaRPr lang="pt-BR"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E009-4DBC-BE6A-992CD0FF0509}"/>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E009-4DBC-BE6A-992CD0FF0509}"/>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'Mar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'Mar 2024'!$G$2:$G$9</c:f>
              <c:numCache>
                <c:formatCode>"$"\ #,##0</c:formatCode>
                <c:ptCount val="8"/>
                <c:pt idx="0">
                  <c:v>3510.1714246998886</c:v>
                </c:pt>
                <c:pt idx="1">
                  <c:v>7784.6207712102523</c:v>
                </c:pt>
                <c:pt idx="2">
                  <c:v>3779.2788768002451</c:v>
                </c:pt>
                <c:pt idx="3">
                  <c:v>6257.6893100202606</c:v>
                </c:pt>
                <c:pt idx="4">
                  <c:v>3016.0796246002174</c:v>
                </c:pt>
                <c:pt idx="5">
                  <c:v>6666.9145373800147</c:v>
                </c:pt>
                <c:pt idx="6">
                  <c:v>7424.8299566705609</c:v>
                </c:pt>
                <c:pt idx="7">
                  <c:v>5073.5269918600543</c:v>
                </c:pt>
              </c:numCache>
            </c:numRef>
          </c:val>
          <c:extLst>
            <c:ext xmlns:c16="http://schemas.microsoft.com/office/drawing/2014/chart" uri="{C3380CC4-5D6E-409C-BE32-E72D297353CC}">
              <c16:uniqueId val="{00000010-E009-4DBC-BE6A-992CD0FF0509}"/>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'Mar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D553-422A-AAAA-B1CD39CB828E}"/>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D553-422A-AAAA-B1CD39CB828E}"/>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553-422A-AAAA-B1CD39CB828E}"/>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553-422A-AAAA-B1CD39CB828E}"/>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2024'!$A$2:$A$3</c:f>
              <c:strCache>
                <c:ptCount val="2"/>
                <c:pt idx="0">
                  <c:v>KENNEDY</c:v>
                </c:pt>
                <c:pt idx="1">
                  <c:v>FONTIBÓN</c:v>
                </c:pt>
              </c:strCache>
            </c:strRef>
          </c:cat>
          <c:val>
            <c:numRef>
              <c:f>'Mar 2024'!$G$2:$G$3</c:f>
              <c:numCache>
                <c:formatCode>"$"\ #,##0</c:formatCode>
                <c:ptCount val="2"/>
                <c:pt idx="0">
                  <c:v>8658.1425521239944</c:v>
                </c:pt>
                <c:pt idx="1">
                  <c:v>5048.6642475303288</c:v>
                </c:pt>
              </c:numCache>
            </c:numRef>
          </c:val>
          <c:extLst>
            <c:ext xmlns:c16="http://schemas.microsoft.com/office/drawing/2014/chart" uri="{C3380CC4-5D6E-409C-BE32-E72D297353CC}">
              <c16:uniqueId val="{00000004-D553-422A-AAAA-B1CD39CB828E}"/>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latin typeface="+mn-lt"/>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479.772,9 </a:t>
            </a:r>
            <a:r>
              <a:rPr lang="es-CO" sz="1800" b="0" i="0" u="none" strike="noStrike" kern="1200" cap="none" spc="50" baseline="0">
                <a:solidFill>
                  <a:sysClr val="windowText" lastClr="000000">
                    <a:lumMod val="65000"/>
                    <a:lumOff val="35000"/>
                  </a:sysClr>
                </a:solidFill>
                <a:latin typeface="+mn-lt"/>
                <a:ea typeface="+mn-ea"/>
                <a:cs typeface="+mn-cs"/>
              </a:rPr>
              <a:t>   </a:t>
            </a:r>
            <a:r>
              <a:rPr lang="en-US" sz="1800" b="0" i="0" u="none" strike="noStrike" kern="1200" cap="none" spc="50" baseline="0">
                <a:solidFill>
                  <a:sysClr val="windowText" lastClr="000000">
                    <a:lumMod val="65000"/>
                    <a:lumOff val="35000"/>
                  </a:sysClr>
                </a:solidFill>
                <a:latin typeface="+mn-lt"/>
                <a:ea typeface="+mn-ea"/>
                <a:cs typeface="+mn-cs"/>
              </a:rPr>
              <a:t> </a:t>
            </a:r>
            <a:r>
              <a:rPr lang="es-CO" sz="1800" b="0" i="0" u="none" strike="noStrike" kern="1200" cap="none" spc="50" baseline="0">
                <a:solidFill>
                  <a:sysClr val="windowText" lastClr="000000">
                    <a:lumMod val="65000"/>
                    <a:lumOff val="35000"/>
                  </a:sysClr>
                </a:solidFill>
                <a:latin typeface="+mn-lt"/>
                <a:ea typeface="+mn-ea"/>
                <a:cs typeface="+mn-cs"/>
              </a:rPr>
              <a:t> </a:t>
            </a:r>
            <a:r>
              <a:rPr lang="en-US"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105256.74000000003</c:v>
                </c:pt>
                <c:pt idx="1">
                  <c:v>151551.26000000027</c:v>
                </c:pt>
                <c:pt idx="2">
                  <c:v>75264.790000000037</c:v>
                </c:pt>
                <c:pt idx="3">
                  <c:v>63838.11</c:v>
                </c:pt>
                <c:pt idx="4">
                  <c:v>83862.000000000015</c:v>
                </c:pt>
              </c:numCache>
            </c:numRef>
          </c:val>
          <c:extLst>
            <c:ext xmlns:c16="http://schemas.microsoft.com/office/drawing/2014/chart" uri="{C3380CC4-5D6E-409C-BE32-E72D297353CC}">
              <c16:uniqueId val="{00000000-9494-47A5-9FC5-0299D6821DBB}"/>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116F-44E9-8C71-D2A44C234D8A}"/>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116F-44E9-8C71-D2A44C234D8A}"/>
              </c:ext>
            </c:extLst>
          </c:dPt>
          <c:dLbls>
            <c:dLbl>
              <c:idx val="0"/>
              <c:layout>
                <c:manualLayout>
                  <c:x val="-3.2317387197846534E-2"/>
                  <c:y val="-0.54049167780234197"/>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788728332"/>
                      <c:h val="8.2430073743400667E-2"/>
                    </c:manualLayout>
                  </c15:layout>
                  <c15:dlblFieldTable/>
                  <c15:showDataLabelsRange val="0"/>
                </c:ext>
                <c:ext xmlns:c16="http://schemas.microsoft.com/office/drawing/2014/chart" uri="{C3380CC4-5D6E-409C-BE32-E72D297353CC}">
                  <c16:uniqueId val="{00000001-116F-44E9-8C71-D2A44C234D8A}"/>
                </c:ext>
              </c:extLst>
            </c:dLbl>
            <c:dLbl>
              <c:idx val="1"/>
              <c:layout>
                <c:manualLayout>
                  <c:x val="-6.2305485912338796E-2"/>
                  <c:y val="-4.805990705450261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5001009487"/>
                      <c:h val="0.12328239760272108"/>
                    </c:manualLayout>
                  </c15:layout>
                  <c15:dlblFieldTable/>
                  <c15:showDataLabelsRange val="0"/>
                </c:ext>
                <c:ext xmlns:c16="http://schemas.microsoft.com/office/drawing/2014/chart" uri="{C3380CC4-5D6E-409C-BE32-E72D297353CC}">
                  <c16:uniqueId val="{00000003-116F-44E9-8C71-D2A44C234D8A}"/>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'Mar 2024'!$A$2:$A$3</c:f>
              <c:strCache>
                <c:ptCount val="2"/>
                <c:pt idx="0">
                  <c:v>ENGATIVÁ</c:v>
                </c:pt>
                <c:pt idx="1">
                  <c:v>BARRIOS UNIDOS</c:v>
                </c:pt>
              </c:strCache>
            </c:strRef>
          </c:cat>
          <c:val>
            <c:numRef>
              <c:f>'Mar 2024'!$G$2:$G$3</c:f>
              <c:numCache>
                <c:formatCode>_-* #,##0_-;\-* #,##0_-;_-* "-"??_-;_-@_-</c:formatCode>
                <c:ptCount val="2"/>
                <c:pt idx="0" formatCode="&quot;$&quot;\ #,##0">
                  <c:v>17489.27783466113</c:v>
                </c:pt>
                <c:pt idx="1">
                  <c:v>6420.6217272031963</c:v>
                </c:pt>
              </c:numCache>
            </c:numRef>
          </c:val>
          <c:extLst>
            <c:ext xmlns:c16="http://schemas.microsoft.com/office/drawing/2014/chart" uri="{C3380CC4-5D6E-409C-BE32-E72D297353CC}">
              <c16:uniqueId val="{00000004-116F-44E9-8C71-D2A44C234D8A}"/>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'Mar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EB93-42AE-B89B-706DE6490A96}"/>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EB93-42AE-B89B-706DE6490A96}"/>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EB93-42AE-B89B-706DE6490A96}"/>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EB93-42AE-B89B-706DE6490A96}"/>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EB93-42AE-B89B-706DE6490A96}"/>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EB93-42AE-B89B-706DE6490A96}"/>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EB93-42AE-B89B-706DE6490A96}"/>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EB93-42AE-B89B-706DE6490A96}"/>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B93-42AE-B89B-706DE6490A96}"/>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EB93-42AE-B89B-706DE6490A96}"/>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EB93-42AE-B89B-706DE6490A96}"/>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EB93-42AE-B89B-706DE6490A96}"/>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EB93-42AE-B89B-706DE6490A96}"/>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EB93-42AE-B89B-706DE6490A96}"/>
                </c:ext>
              </c:extLst>
            </c:dLbl>
            <c:spPr>
              <a:noFill/>
              <a:ln>
                <a:noFill/>
              </a:ln>
              <a:effectLst/>
            </c:spPr>
            <c:txPr>
              <a:bodyPr rot="0" vert="horz"/>
              <a:lstStyle/>
              <a:p>
                <a:pPr>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'Mar 2024'!$A$2</c:f>
              <c:strCache>
                <c:ptCount val="1"/>
                <c:pt idx="0">
                  <c:v>SUBA</c:v>
                </c:pt>
              </c:strCache>
            </c:strRef>
          </c:cat>
          <c:val>
            <c:numRef>
              <c:f>'Mar 2024'!$G$2</c:f>
              <c:numCache>
                <c:formatCode>"$"\ #,##0</c:formatCode>
                <c:ptCount val="1"/>
                <c:pt idx="0">
                  <c:v>11507.338880462619</c:v>
                </c:pt>
              </c:numCache>
            </c:numRef>
          </c:val>
          <c:extLst>
            <c:ext xmlns:c16="http://schemas.microsoft.com/office/drawing/2014/chart" uri="{C3380CC4-5D6E-409C-BE32-E72D297353CC}">
              <c16:uniqueId val="{0000000E-EB93-42AE-B89B-706DE6490A96}"/>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1100">
          <a:solidFill>
            <a:schemeClr val="accent1">
              <a:lumMod val="50000"/>
            </a:schemeClr>
          </a:solidFill>
          <a:latin typeface="+mn-lt"/>
          <a:cs typeface="Arial" panose="020B0604020202020204" pitchFamily="34" charset="0"/>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453-443E-BEFC-A894041D6C1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453-443E-BEFC-A894041D6C1B}"/>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453-443E-BEFC-A894041D6C1B}"/>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453-443E-BEFC-A894041D6C1B}"/>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'Marzo 2024'!$K$1:$L$1</c:f>
              <c:strCache>
                <c:ptCount val="2"/>
                <c:pt idx="0">
                  <c:v>CARTERA VIGENCIA</c:v>
                </c:pt>
                <c:pt idx="1">
                  <c:v>CARTERA VENCIDA</c:v>
                </c:pt>
              </c:strCache>
            </c:strRef>
          </c:cat>
          <c:val>
            <c:numRef>
              <c:f>'Marzo 2024'!$K$2:$L$2</c:f>
              <c:numCache>
                <c:formatCode>"$"\ #,##0</c:formatCode>
                <c:ptCount val="2"/>
                <c:pt idx="0">
                  <c:v>10421.571621311748</c:v>
                </c:pt>
                <c:pt idx="1">
                  <c:v>14028.282397079169</c:v>
                </c:pt>
              </c:numCache>
            </c:numRef>
          </c:val>
          <c:extLst>
            <c:ext xmlns:c16="http://schemas.microsoft.com/office/drawing/2014/chart" uri="{C3380CC4-5D6E-409C-BE32-E72D297353CC}">
              <c16:uniqueId val="{00000004-D453-443E-BEFC-A894041D6C1B}"/>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D453-443E-BEFC-A894041D6C1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D453-443E-BEFC-A894041D6C1B}"/>
              </c:ext>
            </c:extLst>
          </c:dPt>
          <c:cat>
            <c:strRef>
              <c:f>'Marzo 2024'!$K$1:$L$1</c:f>
              <c:strCache>
                <c:ptCount val="2"/>
                <c:pt idx="0">
                  <c:v>CARTERA VIGENCIA</c:v>
                </c:pt>
                <c:pt idx="1">
                  <c:v>CARTERA VENCIDA</c:v>
                </c:pt>
              </c:strCache>
            </c:strRef>
          </c:cat>
          <c:val>
            <c:numRef>
              <c:f>'Marzo 2024'!$K$3:$L$3</c:f>
              <c:numCache>
                <c:formatCode>0.00%</c:formatCode>
                <c:ptCount val="2"/>
                <c:pt idx="0">
                  <c:v>0.42624269304318768</c:v>
                </c:pt>
                <c:pt idx="1">
                  <c:v>0.57375730695681237</c:v>
                </c:pt>
              </c:numCache>
            </c:numRef>
          </c:val>
          <c:extLst>
            <c:ext xmlns:c16="http://schemas.microsoft.com/office/drawing/2014/chart" uri="{C3380CC4-5D6E-409C-BE32-E72D297353CC}">
              <c16:uniqueId val="{00000009-D453-443E-BEFC-A894041D6C1B}"/>
            </c:ext>
          </c:extLst>
        </c:ser>
        <c:dLbls>
          <c:showLegendKey val="0"/>
          <c:showVal val="0"/>
          <c:showCatName val="0"/>
          <c:showSerName val="0"/>
          <c:showPercent val="0"/>
          <c:showBubbleSize val="0"/>
          <c:showLeaderLines val="1"/>
        </c:dLbls>
      </c:pie3DChart>
      <c:spPr>
        <a:noFill/>
        <a:ln>
          <a:noFill/>
        </a:ln>
        <a:effectLst/>
      </c:spPr>
    </c:plotArea>
    <c:legend>
      <c:legendPos val="b"/>
      <c:layout>
        <c:manualLayout>
          <c:xMode val="edge"/>
          <c:yMode val="edge"/>
          <c:x val="0.33760009359785653"/>
          <c:y val="0.87264748030650119"/>
          <c:w val="0.33925376195324525"/>
          <c:h val="5.307952430626553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07E-43D4-A564-78F79FA1671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07E-43D4-A564-78F79FA16712}"/>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07E-43D4-A564-78F79FA16712}"/>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07E-43D4-A564-78F79FA1671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2024'!$K$1:$L$1</c:f>
              <c:strCache>
                <c:ptCount val="2"/>
                <c:pt idx="0">
                  <c:v>CARTERA VIGENCIA</c:v>
                </c:pt>
                <c:pt idx="1">
                  <c:v>CARTERA VENCIDA</c:v>
                </c:pt>
              </c:strCache>
            </c:strRef>
          </c:cat>
          <c:val>
            <c:numRef>
              <c:f>'Mar 2024'!$K$2:$L$2</c:f>
              <c:numCache>
                <c:formatCode>"$"\ #,##0</c:formatCode>
                <c:ptCount val="2"/>
                <c:pt idx="0">
                  <c:v>18108.832919506818</c:v>
                </c:pt>
                <c:pt idx="1">
                  <c:v>25404.278573734679</c:v>
                </c:pt>
              </c:numCache>
            </c:numRef>
          </c:val>
          <c:extLst>
            <c:ext xmlns:c16="http://schemas.microsoft.com/office/drawing/2014/chart" uri="{C3380CC4-5D6E-409C-BE32-E72D297353CC}">
              <c16:uniqueId val="{00000004-507E-43D4-A564-78F79FA16712}"/>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07E-43D4-A564-78F79FA16712}"/>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07E-43D4-A564-78F79FA16712}"/>
              </c:ext>
            </c:extLst>
          </c:dPt>
          <c:cat>
            <c:strRef>
              <c:f>'Mar 2024'!$K$1:$L$1</c:f>
              <c:strCache>
                <c:ptCount val="2"/>
                <c:pt idx="0">
                  <c:v>CARTERA VIGENCIA</c:v>
                </c:pt>
                <c:pt idx="1">
                  <c:v>CARTERA VENCIDA</c:v>
                </c:pt>
              </c:strCache>
            </c:strRef>
          </c:cat>
          <c:val>
            <c:numRef>
              <c:f>'Mar 2024'!$K$3:$L$3</c:f>
              <c:numCache>
                <c:formatCode>0.00%</c:formatCode>
                <c:ptCount val="2"/>
                <c:pt idx="0">
                  <c:v>0.41616957045968783</c:v>
                </c:pt>
                <c:pt idx="1">
                  <c:v>0.58383042954031228</c:v>
                </c:pt>
              </c:numCache>
            </c:numRef>
          </c:val>
          <c:extLst>
            <c:ext xmlns:c16="http://schemas.microsoft.com/office/drawing/2014/chart" uri="{C3380CC4-5D6E-409C-BE32-E72D297353CC}">
              <c16:uniqueId val="{00000009-507E-43D4-A564-78F79FA1671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013-4A00-A98F-66B1F0784CC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013-4A00-A98F-66B1F0784CC9}"/>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013-4A00-A98F-66B1F0784CC9}"/>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013-4A00-A98F-66B1F0784CC9}"/>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2024'!$K$1:$L$1</c:f>
              <c:strCache>
                <c:ptCount val="2"/>
                <c:pt idx="0">
                  <c:v>CARTERA VIGENCIA</c:v>
                </c:pt>
                <c:pt idx="1">
                  <c:v>CARTERA VENCIDA</c:v>
                </c:pt>
              </c:strCache>
            </c:strRef>
          </c:cat>
          <c:val>
            <c:numRef>
              <c:f>'Mar 2024'!$K$2:$L$2</c:f>
              <c:numCache>
                <c:formatCode>"$"\ #,##0</c:formatCode>
                <c:ptCount val="2"/>
                <c:pt idx="0">
                  <c:v>8630.1531069230605</c:v>
                </c:pt>
                <c:pt idx="1">
                  <c:v>5076.6536927312618</c:v>
                </c:pt>
              </c:numCache>
            </c:numRef>
          </c:val>
          <c:extLst>
            <c:ext xmlns:c16="http://schemas.microsoft.com/office/drawing/2014/chart" uri="{C3380CC4-5D6E-409C-BE32-E72D297353CC}">
              <c16:uniqueId val="{00000004-8013-4A00-A98F-66B1F0784CC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8013-4A00-A98F-66B1F0784CC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8013-4A00-A98F-66B1F0784CC9}"/>
              </c:ext>
            </c:extLst>
          </c:dPt>
          <c:cat>
            <c:strRef>
              <c:f>'Mar 2024'!$K$1:$L$1</c:f>
              <c:strCache>
                <c:ptCount val="2"/>
                <c:pt idx="0">
                  <c:v>CARTERA VIGENCIA</c:v>
                </c:pt>
                <c:pt idx="1">
                  <c:v>CARTERA VENCIDA</c:v>
                </c:pt>
              </c:strCache>
            </c:strRef>
          </c:cat>
          <c:val>
            <c:numRef>
              <c:f>'Mar 2024'!$K$3:$L$3</c:f>
              <c:numCache>
                <c:formatCode>0.00%</c:formatCode>
                <c:ptCount val="2"/>
                <c:pt idx="0">
                  <c:v>0.62962535571309786</c:v>
                </c:pt>
                <c:pt idx="1">
                  <c:v>0.3703746442869022</c:v>
                </c:pt>
              </c:numCache>
            </c:numRef>
          </c:val>
          <c:extLst>
            <c:ext xmlns:c16="http://schemas.microsoft.com/office/drawing/2014/chart" uri="{C3380CC4-5D6E-409C-BE32-E72D297353CC}">
              <c16:uniqueId val="{00000009-8013-4A00-A98F-66B1F0784CC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225-46C9-831D-D5FAF38272E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225-46C9-831D-D5FAF38272E7}"/>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2225-46C9-831D-D5FAF38272E7}"/>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225-46C9-831D-D5FAF38272E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2024'!$K$1:$L$1</c:f>
              <c:strCache>
                <c:ptCount val="2"/>
                <c:pt idx="0">
                  <c:v>CARTERA VIGENCIA</c:v>
                </c:pt>
                <c:pt idx="1">
                  <c:v>CARTERA VENCIDA</c:v>
                </c:pt>
              </c:strCache>
            </c:strRef>
          </c:cat>
          <c:val>
            <c:numRef>
              <c:f>'Mar 2024'!$K$2:$L$2</c:f>
              <c:numCache>
                <c:formatCode>"$"\ #,##0</c:formatCode>
                <c:ptCount val="2"/>
                <c:pt idx="0">
                  <c:v>9636.5168658095045</c:v>
                </c:pt>
                <c:pt idx="1">
                  <c:v>14273.382696054825</c:v>
                </c:pt>
              </c:numCache>
            </c:numRef>
          </c:val>
          <c:extLst>
            <c:ext xmlns:c16="http://schemas.microsoft.com/office/drawing/2014/chart" uri="{C3380CC4-5D6E-409C-BE32-E72D297353CC}">
              <c16:uniqueId val="{00000004-2225-46C9-831D-D5FAF38272E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2225-46C9-831D-D5FAF38272E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2225-46C9-831D-D5FAF38272E7}"/>
              </c:ext>
            </c:extLst>
          </c:dPt>
          <c:cat>
            <c:strRef>
              <c:f>'Mar 2024'!$K$1:$L$1</c:f>
              <c:strCache>
                <c:ptCount val="2"/>
                <c:pt idx="0">
                  <c:v>CARTERA VIGENCIA</c:v>
                </c:pt>
                <c:pt idx="1">
                  <c:v>CARTERA VENCIDA</c:v>
                </c:pt>
              </c:strCache>
            </c:strRef>
          </c:cat>
          <c:val>
            <c:numRef>
              <c:f>'Mar 2024'!$K$3:$L$3</c:f>
              <c:numCache>
                <c:formatCode>0.00%</c:formatCode>
                <c:ptCount val="2"/>
                <c:pt idx="0">
                  <c:v>0.40303460250328699</c:v>
                </c:pt>
                <c:pt idx="1">
                  <c:v>0.59696539749671307</c:v>
                </c:pt>
              </c:numCache>
            </c:numRef>
          </c:val>
          <c:extLst>
            <c:ext xmlns:c16="http://schemas.microsoft.com/office/drawing/2014/chart" uri="{C3380CC4-5D6E-409C-BE32-E72D297353CC}">
              <c16:uniqueId val="{00000009-2225-46C9-831D-D5FAF38272E7}"/>
            </c:ext>
          </c:extLst>
        </c:ser>
        <c:dLbls>
          <c:showLegendKey val="0"/>
          <c:showVal val="0"/>
          <c:showCatName val="0"/>
          <c:showSerName val="0"/>
          <c:showPercent val="0"/>
          <c:showBubbleSize val="0"/>
          <c:showLeaderLines val="1"/>
        </c:dLbls>
      </c:pie3DChart>
      <c:spPr>
        <a:noFill/>
        <a:ln>
          <a:noFill/>
        </a:ln>
        <a:effectLst/>
      </c:spPr>
    </c:plotArea>
    <c:legend>
      <c:legendPos val="b"/>
      <c:layout>
        <c:manualLayout>
          <c:xMode val="edge"/>
          <c:yMode val="edge"/>
          <c:x val="0.33545560057264667"/>
          <c:y val="0.85749268059133543"/>
          <c:w val="0.34373349215839688"/>
          <c:h val="5.4672184417641011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67B-492B-8E62-2D51872EF88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67B-492B-8E62-2D51872EF880}"/>
              </c:ext>
            </c:extLst>
          </c:dPt>
          <c:dLbls>
            <c:dLbl>
              <c:idx val="0"/>
              <c:layout>
                <c:manualLayout>
                  <c:x val="-3.7243512055490785E-2"/>
                  <c:y val="-0.4599904166479640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C67B-492B-8E62-2D51872EF880}"/>
                </c:ext>
              </c:extLst>
            </c:dLbl>
            <c:dLbl>
              <c:idx val="1"/>
              <c:layout>
                <c:manualLayout>
                  <c:x val="1.2124864317274241E-2"/>
                  <c:y val="-0.1046199591231792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21151764118986796"/>
                      <c:h val="0.12396177504824145"/>
                    </c:manualLayout>
                  </c15:layout>
                </c:ext>
                <c:ext xmlns:c16="http://schemas.microsoft.com/office/drawing/2014/chart" uri="{C3380CC4-5D6E-409C-BE32-E72D297353CC}">
                  <c16:uniqueId val="{00000003-C67B-492B-8E62-2D51872EF880}"/>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2024'!$Q$1:$R$1</c:f>
              <c:strCache>
                <c:ptCount val="2"/>
                <c:pt idx="0">
                  <c:v>CARTERA
VIGENCIA</c:v>
                </c:pt>
                <c:pt idx="1">
                  <c:v>CARTERA
 VENCIDA</c:v>
                </c:pt>
              </c:strCache>
            </c:strRef>
          </c:cat>
          <c:val>
            <c:numRef>
              <c:f>'Mar 2024'!$Q$2:$R$2</c:f>
              <c:numCache>
                <c:formatCode>"$"\ #,##0</c:formatCode>
                <c:ptCount val="2"/>
                <c:pt idx="0">
                  <c:v>7145.233483299402</c:v>
                </c:pt>
                <c:pt idx="1">
                  <c:v>4362.1053971632173</c:v>
                </c:pt>
              </c:numCache>
            </c:numRef>
          </c:val>
          <c:extLst>
            <c:ext xmlns:c16="http://schemas.microsoft.com/office/drawing/2014/chart" uri="{C3380CC4-5D6E-409C-BE32-E72D297353CC}">
              <c16:uniqueId val="{00000004-C67B-492B-8E62-2D51872EF88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C67B-492B-8E62-2D51872EF88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C67B-492B-8E62-2D51872EF880}"/>
              </c:ext>
            </c:extLst>
          </c:dPt>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2024'!$Q$1:$R$1</c:f>
              <c:strCache>
                <c:ptCount val="2"/>
                <c:pt idx="0">
                  <c:v>CARTERA
VIGENCIA</c:v>
                </c:pt>
                <c:pt idx="1">
                  <c:v>CARTERA
 VENCIDA</c:v>
                </c:pt>
              </c:strCache>
            </c:strRef>
          </c:cat>
          <c:val>
            <c:numRef>
              <c:f>'Mar 2024'!$Q$3:$R$3</c:f>
              <c:numCache>
                <c:formatCode>0%</c:formatCode>
                <c:ptCount val="2"/>
                <c:pt idx="0">
                  <c:v>0.62092839687121026</c:v>
                </c:pt>
                <c:pt idx="1">
                  <c:v>0.37907160312878968</c:v>
                </c:pt>
              </c:numCache>
            </c:numRef>
          </c:val>
          <c:extLst>
            <c:ext xmlns:c16="http://schemas.microsoft.com/office/drawing/2014/chart" uri="{C3380CC4-5D6E-409C-BE32-E72D297353CC}">
              <c16:uniqueId val="{00000009-C67B-492B-8E62-2D51872EF880}"/>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'Marzo 2024'!$P$38</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'Marzo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'Marzo 2024'!$P$39:$P$48</c:f>
              <c:numCache>
                <c:formatCode>"$"\ #,##0</c:formatCode>
                <c:ptCount val="10"/>
                <c:pt idx="0">
                  <c:v>8627.4524300358935</c:v>
                </c:pt>
                <c:pt idx="1">
                  <c:v>606.93781324999372</c:v>
                </c:pt>
                <c:pt idx="2">
                  <c:v>320.23676691999913</c:v>
                </c:pt>
                <c:pt idx="3">
                  <c:v>226.54701559999918</c:v>
                </c:pt>
                <c:pt idx="4">
                  <c:v>146.55428552999993</c:v>
                </c:pt>
                <c:pt idx="5">
                  <c:v>87.756658419999937</c:v>
                </c:pt>
                <c:pt idx="6">
                  <c:v>158.49106599999993</c:v>
                </c:pt>
                <c:pt idx="7">
                  <c:v>560.2461835900009</c:v>
                </c:pt>
                <c:pt idx="8">
                  <c:v>1217.9368641599985</c:v>
                </c:pt>
                <c:pt idx="9">
                  <c:v>7882.3476073499678</c:v>
                </c:pt>
              </c:numCache>
            </c:numRef>
          </c:val>
          <c:extLst>
            <c:ext xmlns:c16="http://schemas.microsoft.com/office/drawing/2014/chart" uri="{C3380CC4-5D6E-409C-BE32-E72D297353CC}">
              <c16:uniqueId val="{00000000-18DE-41AF-BECF-E6735336BA6D}"/>
            </c:ext>
          </c:extLst>
        </c:ser>
        <c:ser>
          <c:idx val="1"/>
          <c:order val="1"/>
          <c:tx>
            <c:strRef>
              <c:f>'Marzo 2024'!$Q$38</c:f>
              <c:strCache>
                <c:ptCount val="1"/>
                <c:pt idx="0">
                  <c:v>FACTURACIÓN DIRECTA</c:v>
                </c:pt>
              </c:strCache>
            </c:strRef>
          </c:tx>
          <c:spPr>
            <a:solidFill>
              <a:schemeClr val="accent2"/>
            </a:solidFill>
            <a:ln>
              <a:noFill/>
            </a:ln>
            <a:effectLst/>
          </c:spPr>
          <c:invertIfNegative val="0"/>
          <c:dPt>
            <c:idx val="0"/>
            <c:invertIfNegative val="0"/>
            <c:bubble3D val="0"/>
            <c:extLst>
              <c:ext xmlns:c16="http://schemas.microsoft.com/office/drawing/2014/chart" uri="{C3380CC4-5D6E-409C-BE32-E72D297353CC}">
                <c16:uniqueId val="{00000001-18DE-41AF-BECF-E6735336BA6D}"/>
              </c:ext>
            </c:extLst>
          </c:dPt>
          <c:dPt>
            <c:idx val="1"/>
            <c:invertIfNegative val="0"/>
            <c:bubble3D val="0"/>
            <c:extLst>
              <c:ext xmlns:c16="http://schemas.microsoft.com/office/drawing/2014/chart" uri="{C3380CC4-5D6E-409C-BE32-E72D297353CC}">
                <c16:uniqueId val="{00000002-18DE-41AF-BECF-E6735336BA6D}"/>
              </c:ext>
            </c:extLst>
          </c:dPt>
          <c:dPt>
            <c:idx val="2"/>
            <c:invertIfNegative val="0"/>
            <c:bubble3D val="0"/>
            <c:extLst>
              <c:ext xmlns:c16="http://schemas.microsoft.com/office/drawing/2014/chart" uri="{C3380CC4-5D6E-409C-BE32-E72D297353CC}">
                <c16:uniqueId val="{00000003-18DE-41AF-BECF-E6735336BA6D}"/>
              </c:ext>
            </c:extLst>
          </c:dPt>
          <c:dPt>
            <c:idx val="3"/>
            <c:invertIfNegative val="0"/>
            <c:bubble3D val="0"/>
            <c:extLst>
              <c:ext xmlns:c16="http://schemas.microsoft.com/office/drawing/2014/chart" uri="{C3380CC4-5D6E-409C-BE32-E72D297353CC}">
                <c16:uniqueId val="{00000004-18DE-41AF-BECF-E6735336BA6D}"/>
              </c:ext>
            </c:extLst>
          </c:dPt>
          <c:dPt>
            <c:idx val="4"/>
            <c:invertIfNegative val="0"/>
            <c:bubble3D val="0"/>
            <c:extLst>
              <c:ext xmlns:c16="http://schemas.microsoft.com/office/drawing/2014/chart" uri="{C3380CC4-5D6E-409C-BE32-E72D297353CC}">
                <c16:uniqueId val="{00000005-18DE-41AF-BECF-E6735336BA6D}"/>
              </c:ext>
            </c:extLst>
          </c:dPt>
          <c:dPt>
            <c:idx val="5"/>
            <c:invertIfNegative val="0"/>
            <c:bubble3D val="0"/>
            <c:extLst>
              <c:ext xmlns:c16="http://schemas.microsoft.com/office/drawing/2014/chart" uri="{C3380CC4-5D6E-409C-BE32-E72D297353CC}">
                <c16:uniqueId val="{00000006-18DE-41AF-BECF-E6735336BA6D}"/>
              </c:ext>
            </c:extLst>
          </c:dPt>
          <c:dPt>
            <c:idx val="6"/>
            <c:invertIfNegative val="0"/>
            <c:bubble3D val="0"/>
            <c:extLst>
              <c:ext xmlns:c16="http://schemas.microsoft.com/office/drawing/2014/chart" uri="{C3380CC4-5D6E-409C-BE32-E72D297353CC}">
                <c16:uniqueId val="{00000007-18DE-41AF-BECF-E6735336BA6D}"/>
              </c:ext>
            </c:extLst>
          </c:dPt>
          <c:dPt>
            <c:idx val="7"/>
            <c:invertIfNegative val="0"/>
            <c:bubble3D val="0"/>
            <c:extLst>
              <c:ext xmlns:c16="http://schemas.microsoft.com/office/drawing/2014/chart" uri="{C3380CC4-5D6E-409C-BE32-E72D297353CC}">
                <c16:uniqueId val="{00000008-18DE-41AF-BECF-E6735336BA6D}"/>
              </c:ext>
            </c:extLst>
          </c:dPt>
          <c:dPt>
            <c:idx val="8"/>
            <c:invertIfNegative val="0"/>
            <c:bubble3D val="0"/>
            <c:extLst>
              <c:ext xmlns:c16="http://schemas.microsoft.com/office/drawing/2014/chart" uri="{C3380CC4-5D6E-409C-BE32-E72D297353CC}">
                <c16:uniqueId val="{00000009-18DE-41AF-BECF-E6735336BA6D}"/>
              </c:ext>
            </c:extLst>
          </c:dPt>
          <c:dPt>
            <c:idx val="9"/>
            <c:invertIfNegative val="0"/>
            <c:bubble3D val="0"/>
            <c:extLst>
              <c:ext xmlns:c16="http://schemas.microsoft.com/office/drawing/2014/chart" uri="{C3380CC4-5D6E-409C-BE32-E72D297353CC}">
                <c16:uniqueId val="{0000000A-18DE-41AF-BECF-E6735336BA6D}"/>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'Marzo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'Marzo 2024'!$Q$39:$Q$48</c:f>
              <c:numCache>
                <c:formatCode>"$"\ #,##0</c:formatCode>
                <c:ptCount val="10"/>
                <c:pt idx="0">
                  <c:v>606.97451723999382</c:v>
                </c:pt>
                <c:pt idx="1">
                  <c:v>315.87369057000262</c:v>
                </c:pt>
                <c:pt idx="2">
                  <c:v>268.89711174999837</c:v>
                </c:pt>
                <c:pt idx="3">
                  <c:v>182.67259099999973</c:v>
                </c:pt>
                <c:pt idx="4">
                  <c:v>88.515070000000023</c:v>
                </c:pt>
                <c:pt idx="5">
                  <c:v>89.402011999999999</c:v>
                </c:pt>
                <c:pt idx="6">
                  <c:v>34.389080000000028</c:v>
                </c:pt>
                <c:pt idx="7">
                  <c:v>255.21299622999928</c:v>
                </c:pt>
                <c:pt idx="8">
                  <c:v>523.27923181999938</c:v>
                </c:pt>
                <c:pt idx="9">
                  <c:v>2250.1310269299956</c:v>
                </c:pt>
              </c:numCache>
            </c:numRef>
          </c:val>
          <c:extLst>
            <c:ext xmlns:c16="http://schemas.microsoft.com/office/drawing/2014/chart" uri="{C3380CC4-5D6E-409C-BE32-E72D297353CC}">
              <c16:uniqueId val="{0000000B-18DE-41AF-BECF-E6735336BA6D}"/>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1"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2024'!$O$39</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2024'!$O$40:$O$49</c:f>
              <c:numCache>
                <c:formatCode>_-* #,##0_-;\-* #,##0_-;_-* "-"??_-;_-@_-</c:formatCode>
                <c:ptCount val="10"/>
                <c:pt idx="0">
                  <c:v>15058.180657560861</c:v>
                </c:pt>
                <c:pt idx="1">
                  <c:v>21.270229999999959</c:v>
                </c:pt>
                <c:pt idx="2">
                  <c:v>1968.168222900003</c:v>
                </c:pt>
                <c:pt idx="3">
                  <c:v>0.50065000000000004</c:v>
                </c:pt>
                <c:pt idx="4">
                  <c:v>699.52156605999426</c:v>
                </c:pt>
                <c:pt idx="5">
                  <c:v>0.31963000000000003</c:v>
                </c:pt>
                <c:pt idx="6">
                  <c:v>462.45183096999847</c:v>
                </c:pt>
                <c:pt idx="7">
                  <c:v>978.54087106999759</c:v>
                </c:pt>
                <c:pt idx="8">
                  <c:v>2607.0286969200033</c:v>
                </c:pt>
                <c:pt idx="9">
                  <c:v>9661.7078024398561</c:v>
                </c:pt>
              </c:numCache>
            </c:numRef>
          </c:val>
          <c:extLst>
            <c:ext xmlns:c16="http://schemas.microsoft.com/office/drawing/2014/chart" uri="{C3380CC4-5D6E-409C-BE32-E72D297353CC}">
              <c16:uniqueId val="{00000000-5162-4F0A-856D-E176ED54DAC4}"/>
            </c:ext>
          </c:extLst>
        </c:ser>
        <c:ser>
          <c:idx val="1"/>
          <c:order val="1"/>
          <c:tx>
            <c:strRef>
              <c:f>'Mar 2024'!$P$39</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2024'!$P$40:$P$49</c:f>
              <c:numCache>
                <c:formatCode>"$"\ #,##0</c:formatCode>
                <c:ptCount val="10"/>
                <c:pt idx="0">
                  <c:v>769.39926980999087</c:v>
                </c:pt>
                <c:pt idx="1">
                  <c:v>2.20614</c:v>
                </c:pt>
                <c:pt idx="2">
                  <c:v>354.01233027999973</c:v>
                </c:pt>
                <c:pt idx="3">
                  <c:v>3.1500499999999998</c:v>
                </c:pt>
                <c:pt idx="4">
                  <c:v>85.766308760000015</c:v>
                </c:pt>
                <c:pt idx="5">
                  <c:v>2.1623399999999999</c:v>
                </c:pt>
                <c:pt idx="6">
                  <c:v>373.29752693999995</c:v>
                </c:pt>
                <c:pt idx="7">
                  <c:v>278.34879516999962</c:v>
                </c:pt>
                <c:pt idx="8">
                  <c:v>527.37938360999931</c:v>
                </c:pt>
                <c:pt idx="9">
                  <c:v>9659.6991907699739</c:v>
                </c:pt>
              </c:numCache>
            </c:numRef>
          </c:val>
          <c:extLst>
            <c:ext xmlns:c16="http://schemas.microsoft.com/office/drawing/2014/chart" uri="{C3380CC4-5D6E-409C-BE32-E72D297353CC}">
              <c16:uniqueId val="{00000001-5162-4F0A-856D-E176ED54DAC4}"/>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2024'!$O$33</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2024'!$O$34:$O$43</c:f>
              <c:numCache>
                <c:formatCode>_-* #,##0_-;\-* #,##0_-;_-* "-"??_-;_-@_-</c:formatCode>
                <c:ptCount val="10"/>
                <c:pt idx="0">
                  <c:v>6798.7352094156204</c:v>
                </c:pt>
                <c:pt idx="1">
                  <c:v>379.58937416999402</c:v>
                </c:pt>
                <c:pt idx="2">
                  <c:v>171.82426864999951</c:v>
                </c:pt>
                <c:pt idx="3">
                  <c:v>147.88286389999914</c:v>
                </c:pt>
                <c:pt idx="4">
                  <c:v>84.976914999999821</c:v>
                </c:pt>
                <c:pt idx="5">
                  <c:v>77.175624519999943</c:v>
                </c:pt>
                <c:pt idx="6">
                  <c:v>214.96640854000043</c:v>
                </c:pt>
                <c:pt idx="7">
                  <c:v>401.82989840000073</c:v>
                </c:pt>
                <c:pt idx="8">
                  <c:v>620.77011400000117</c:v>
                </c:pt>
                <c:pt idx="9">
                  <c:v>2565.8246038999946</c:v>
                </c:pt>
              </c:numCache>
            </c:numRef>
          </c:val>
          <c:extLst>
            <c:ext xmlns:c16="http://schemas.microsoft.com/office/drawing/2014/chart" uri="{C3380CC4-5D6E-409C-BE32-E72D297353CC}">
              <c16:uniqueId val="{00000000-2E78-4863-B54F-95BDB21AAF6C}"/>
            </c:ext>
          </c:extLst>
        </c:ser>
        <c:ser>
          <c:idx val="1"/>
          <c:order val="1"/>
          <c:tx>
            <c:strRef>
              <c:f>'Mar 2024'!$P$33</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2024'!$P$34:$P$43</c:f>
              <c:numCache>
                <c:formatCode>"$"\ #,##0</c:formatCode>
                <c:ptCount val="10"/>
                <c:pt idx="0">
                  <c:v>722.83806763999428</c:v>
                </c:pt>
                <c:pt idx="1">
                  <c:v>381.89124851999782</c:v>
                </c:pt>
                <c:pt idx="2">
                  <c:v>156.63682000000009</c:v>
                </c:pt>
                <c:pt idx="3">
                  <c:v>82.196069999999949</c:v>
                </c:pt>
                <c:pt idx="4">
                  <c:v>21.025030000000012</c:v>
                </c:pt>
                <c:pt idx="5">
                  <c:v>98.816600000000008</c:v>
                </c:pt>
                <c:pt idx="6">
                  <c:v>15.100200000000006</c:v>
                </c:pt>
                <c:pt idx="7">
                  <c:v>75.424009999999967</c:v>
                </c:pt>
                <c:pt idx="8">
                  <c:v>289.98638300000005</c:v>
                </c:pt>
                <c:pt idx="9">
                  <c:v>399.31708999999995</c:v>
                </c:pt>
              </c:numCache>
            </c:numRef>
          </c:val>
          <c:extLst>
            <c:ext xmlns:c16="http://schemas.microsoft.com/office/drawing/2014/chart" uri="{C3380CC4-5D6E-409C-BE32-E72D297353CC}">
              <c16:uniqueId val="{00000001-2E78-4863-B54F-95BDB21AAF6C}"/>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b="0">
          <a:solidFill>
            <a:schemeClr val="accent1">
              <a:lumMod val="50000"/>
            </a:schemeClr>
          </a:solidFill>
          <a:latin typeface="+mn-lt"/>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'Mar 2024'!$P$33</c:f>
              <c:strCache>
                <c:ptCount val="1"/>
                <c:pt idx="0">
                  <c:v>FACTURACIÓN DIRECTA</c:v>
                </c:pt>
              </c:strCache>
            </c:strRef>
          </c:tx>
          <c:spPr>
            <a:solidFill>
              <a:schemeClr val="accent2"/>
            </a:solidFill>
            <a:scene3d>
              <a:camera prst="orthographicFront"/>
              <a:lightRig rig="threePt" dir="t"/>
            </a:scene3d>
            <a:sp3d>
              <a:bevelT/>
            </a:sp3d>
          </c:spPr>
          <c:invertIfNegative val="0"/>
          <c:cat>
            <c:strRef>
              <c:f>'Mar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2024'!$P$34:$P$43</c:f>
              <c:numCache>
                <c:formatCode>"$"\ #,##0</c:formatCode>
                <c:ptCount val="10"/>
                <c:pt idx="0">
                  <c:v>268.64277839000096</c:v>
                </c:pt>
                <c:pt idx="1">
                  <c:v>6.6270200000000017</c:v>
                </c:pt>
                <c:pt idx="2">
                  <c:v>84.417560120000005</c:v>
                </c:pt>
                <c:pt idx="3">
                  <c:v>1.81023</c:v>
                </c:pt>
                <c:pt idx="4">
                  <c:v>70.027198020000029</c:v>
                </c:pt>
                <c:pt idx="5">
                  <c:v>1.26789</c:v>
                </c:pt>
                <c:pt idx="6">
                  <c:v>58.355102450000032</c:v>
                </c:pt>
                <c:pt idx="7">
                  <c:v>303.64763662999991</c:v>
                </c:pt>
                <c:pt idx="8">
                  <c:v>566.34246041000051</c:v>
                </c:pt>
                <c:pt idx="9">
                  <c:v>5538.9931294100234</c:v>
                </c:pt>
              </c:numCache>
            </c:numRef>
          </c:val>
          <c:extLst>
            <c:ext xmlns:c16="http://schemas.microsoft.com/office/drawing/2014/chart" uri="{C3380CC4-5D6E-409C-BE32-E72D297353CC}">
              <c16:uniqueId val="{00000000-5576-4352-91F9-C1861115AFD3}"/>
            </c:ext>
          </c:extLst>
        </c:ser>
        <c:ser>
          <c:idx val="0"/>
          <c:order val="1"/>
          <c:tx>
            <c:strRef>
              <c:f>'Mar 2024'!$O$33</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576-4352-91F9-C1861115AFD3}"/>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576-4352-91F9-C1861115AFD3}"/>
                </c:ext>
              </c:extLst>
            </c:dLbl>
            <c:spPr>
              <a:noFill/>
              <a:ln>
                <a:noFill/>
              </a:ln>
              <a:effectLst/>
            </c:spPr>
            <c:txPr>
              <a:bodyPr rot="0" vert="horz"/>
              <a:lstStyle/>
              <a:p>
                <a:pPr>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2024'!$O$34:$O$43</c:f>
              <c:numCache>
                <c:formatCode>"$"\ #,##0</c:formatCode>
                <c:ptCount val="10"/>
                <c:pt idx="0">
                  <c:v>9003.6333988325696</c:v>
                </c:pt>
                <c:pt idx="1">
                  <c:v>6.9713664900000056</c:v>
                </c:pt>
                <c:pt idx="2">
                  <c:v>623.20207365000749</c:v>
                </c:pt>
                <c:pt idx="3">
                  <c:v>0</c:v>
                </c:pt>
                <c:pt idx="4">
                  <c:v>293.43080774000123</c:v>
                </c:pt>
                <c:pt idx="5">
                  <c:v>0</c:v>
                </c:pt>
                <c:pt idx="6">
                  <c:v>223.86911946000063</c:v>
                </c:pt>
                <c:pt idx="7">
                  <c:v>418.75262980000127</c:v>
                </c:pt>
                <c:pt idx="8">
                  <c:v>687.2517310200011</c:v>
                </c:pt>
                <c:pt idx="9">
                  <c:v>5752.657429440037</c:v>
                </c:pt>
              </c:numCache>
            </c:numRef>
          </c:val>
          <c:extLst>
            <c:ext xmlns:c16="http://schemas.microsoft.com/office/drawing/2014/chart" uri="{C3380CC4-5D6E-409C-BE32-E72D297353CC}">
              <c16:uniqueId val="{00000003-5576-4352-91F9-C1861115AFD3}"/>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latin typeface="+mn-lt"/>
        </a:defRPr>
      </a:pPr>
      <a:endParaRPr lang="es-CO"/>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2024'!$O$32</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2024'!$O$33:$O$42</c:f>
              <c:numCache>
                <c:formatCode>_-* #,##0_-;\-* #,##0_-;_-* "-"??_-;_-@_-</c:formatCode>
                <c:ptCount val="10"/>
                <c:pt idx="0">
                  <c:v>6715.5348748698079</c:v>
                </c:pt>
                <c:pt idx="1">
                  <c:v>300.83698516000686</c:v>
                </c:pt>
                <c:pt idx="2">
                  <c:v>127.08792961000002</c:v>
                </c:pt>
                <c:pt idx="3">
                  <c:v>106.63723973999926</c:v>
                </c:pt>
                <c:pt idx="4">
                  <c:v>65.124281310000072</c:v>
                </c:pt>
                <c:pt idx="5">
                  <c:v>57.704713960000078</c:v>
                </c:pt>
                <c:pt idx="6">
                  <c:v>96.254100780000144</c:v>
                </c:pt>
                <c:pt idx="7">
                  <c:v>277.79922765999862</c:v>
                </c:pt>
                <c:pt idx="8">
                  <c:v>382.09243546999966</c:v>
                </c:pt>
                <c:pt idx="9">
                  <c:v>2015.8634766600057</c:v>
                </c:pt>
              </c:numCache>
            </c:numRef>
          </c:val>
          <c:extLst>
            <c:ext xmlns:c16="http://schemas.microsoft.com/office/drawing/2014/chart" uri="{C3380CC4-5D6E-409C-BE32-E72D297353CC}">
              <c16:uniqueId val="{00000000-08DC-403A-8319-8CDDE3379CA9}"/>
            </c:ext>
          </c:extLst>
        </c:ser>
        <c:ser>
          <c:idx val="1"/>
          <c:order val="1"/>
          <c:tx>
            <c:strRef>
              <c:f>'Mar 2024'!$P$32</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2024'!$P$33:$P$42</c:f>
              <c:numCache>
                <c:formatCode>"$"\ #,##0</c:formatCode>
                <c:ptCount val="10"/>
                <c:pt idx="0">
                  <c:v>56.130635239999414</c:v>
                </c:pt>
                <c:pt idx="1">
                  <c:v>49.998460000000001</c:v>
                </c:pt>
                <c:pt idx="2">
                  <c:v>58.780360000000002</c:v>
                </c:pt>
                <c:pt idx="3">
                  <c:v>33.121989999999997</c:v>
                </c:pt>
                <c:pt idx="4">
                  <c:v>34.994050000000001</c:v>
                </c:pt>
                <c:pt idx="5">
                  <c:v>33.199500000000008</c:v>
                </c:pt>
                <c:pt idx="6">
                  <c:v>16.229440000000007</c:v>
                </c:pt>
                <c:pt idx="7">
                  <c:v>163.88150000000024</c:v>
                </c:pt>
                <c:pt idx="8">
                  <c:v>129.91804000000002</c:v>
                </c:pt>
                <c:pt idx="9">
                  <c:v>786.14963999999907</c:v>
                </c:pt>
              </c:numCache>
            </c:numRef>
          </c:val>
          <c:extLst>
            <c:ext xmlns:c16="http://schemas.microsoft.com/office/drawing/2014/chart" uri="{C3380CC4-5D6E-409C-BE32-E72D297353CC}">
              <c16:uniqueId val="{00000001-08DC-403A-8319-8CDDE3379CA9}"/>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'Marzo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661-4187-A5AF-CCE2DF5C1EC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661-4187-A5AF-CCE2DF5C1EC1}"/>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C661-4187-A5AF-CCE2DF5C1EC1}"/>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C661-4187-A5AF-CCE2DF5C1EC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'Marzo 2024'!$M$30:$M$31</c:f>
              <c:strCache>
                <c:ptCount val="2"/>
                <c:pt idx="0">
                  <c:v>CARTERA VENCIDA</c:v>
                </c:pt>
                <c:pt idx="1">
                  <c:v>CARTERA VIGENCIA</c:v>
                </c:pt>
              </c:strCache>
            </c:strRef>
          </c:cat>
          <c:val>
            <c:numRef>
              <c:f>'Marzo 2024'!$N$30:$N$31</c:f>
              <c:numCache>
                <c:formatCode>_-* #,##0_-;\-* #,##0_-;_-* "-"??_-;_-@_-</c:formatCode>
                <c:ptCount val="2"/>
                <c:pt idx="0">
                  <c:v>10363.137878130125</c:v>
                </c:pt>
                <c:pt idx="1">
                  <c:v>9471.3688127257301</c:v>
                </c:pt>
              </c:numCache>
            </c:numRef>
          </c:val>
          <c:extLst>
            <c:ext xmlns:c16="http://schemas.microsoft.com/office/drawing/2014/chart" uri="{C3380CC4-5D6E-409C-BE32-E72D297353CC}">
              <c16:uniqueId val="{00000004-C661-4187-A5AF-CCE2DF5C1EC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'Marzo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B77-4BE2-933D-D8F702C9D71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B77-4BE2-933D-D8F702C9D71E}"/>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9B77-4BE2-933D-D8F702C9D71E}"/>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9B77-4BE2-933D-D8F702C9D71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'Marzo 2024'!$M$30:$M$31</c:f>
              <c:strCache>
                <c:ptCount val="2"/>
                <c:pt idx="0">
                  <c:v>CARTERA VENCIDA</c:v>
                </c:pt>
                <c:pt idx="1">
                  <c:v>CARTERA VIGENCIA</c:v>
                </c:pt>
              </c:strCache>
            </c:strRef>
          </c:cat>
          <c:val>
            <c:numRef>
              <c:f>'Marzo 2024'!$N$30:$N$31</c:f>
              <c:numCache>
                <c:formatCode>_-* #,##0_-;\-* #,##0_-;_-* "-"??_-;_-@_-</c:formatCode>
                <c:ptCount val="2"/>
                <c:pt idx="0">
                  <c:v>10363.137878130125</c:v>
                </c:pt>
                <c:pt idx="1">
                  <c:v>9471.3688127257301</c:v>
                </c:pt>
              </c:numCache>
            </c:numRef>
          </c:val>
          <c:extLst>
            <c:ext xmlns:c16="http://schemas.microsoft.com/office/drawing/2014/chart" uri="{C3380CC4-5D6E-409C-BE32-E72D297353CC}">
              <c16:uniqueId val="{00000004-9B77-4BE2-933D-D8F702C9D71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9.3628277010120817E-2"/>
          <c:y val="9.7089339242430767E-2"/>
          <c:w val="0.8179315134246351"/>
          <c:h val="0.71808757511868393"/>
        </c:manualLayout>
      </c:layout>
      <c:pie3DChart>
        <c:varyColors val="1"/>
        <c:ser>
          <c:idx val="0"/>
          <c:order val="0"/>
          <c:tx>
            <c:strRef>
              <c:f>'Mar 2024'!$O$177:$O$178</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185-429B-844E-C7E08324FCF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185-429B-844E-C7E08324FCF6}"/>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185-429B-844E-C7E08324FCF6}"/>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8185-429B-844E-C7E08324FCF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2024'!$N$179:$N$180</c:f>
              <c:strCache>
                <c:ptCount val="2"/>
                <c:pt idx="0">
                  <c:v>VENCIDA</c:v>
                </c:pt>
                <c:pt idx="1">
                  <c:v>VIGENCIA</c:v>
                </c:pt>
              </c:strCache>
            </c:strRef>
          </c:cat>
          <c:val>
            <c:numRef>
              <c:f>'Mar 2024'!$O$179:$O$180</c:f>
              <c:numCache>
                <c:formatCode>_-* #,##0_-;\-* #,##0_-;_-* "-"??_-;_-@_-</c:formatCode>
                <c:ptCount val="2"/>
                <c:pt idx="0">
                  <c:v>14793.886827809192</c:v>
                </c:pt>
                <c:pt idx="1">
                  <c:v>16663.803330111521</c:v>
                </c:pt>
              </c:numCache>
            </c:numRef>
          </c:val>
          <c:extLst>
            <c:ext xmlns:c16="http://schemas.microsoft.com/office/drawing/2014/chart" uri="{C3380CC4-5D6E-409C-BE32-E72D297353CC}">
              <c16:uniqueId val="{00000004-8185-429B-844E-C7E08324FCF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4E3-41F7-A89C-94D74E2E104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4E3-41F7-A89C-94D74E2E104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4E3-41F7-A89C-94D74E2E104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4E3-41F7-A89C-94D74E2E104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2024'!$N$179:$N$180</c:f>
              <c:strCache>
                <c:ptCount val="2"/>
                <c:pt idx="0">
                  <c:v>VENCIDA</c:v>
                </c:pt>
                <c:pt idx="1">
                  <c:v>VIGENCIA</c:v>
                </c:pt>
              </c:strCache>
            </c:strRef>
          </c:cat>
          <c:val>
            <c:numRef>
              <c:f>'Mar 2024'!$P$179:$P$180</c:f>
              <c:numCache>
                <c:formatCode>_-* #,##0_-;\-* #,##0_-;_-* "-"??_-;_-@_-</c:formatCode>
                <c:ptCount val="2"/>
                <c:pt idx="0">
                  <c:v>10610.391745919971</c:v>
                </c:pt>
                <c:pt idx="1">
                  <c:v>1445.0295894199905</c:v>
                </c:pt>
              </c:numCache>
            </c:numRef>
          </c:val>
          <c:extLst>
            <c:ext xmlns:c16="http://schemas.microsoft.com/office/drawing/2014/chart" uri="{C3380CC4-5D6E-409C-BE32-E72D297353CC}">
              <c16:uniqueId val="{00000004-94E3-41F7-A89C-94D74E2E104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2024'!$O$167:$O$168</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922-43B0-8D71-86BFCC8E2A1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922-43B0-8D71-86BFCC8E2A1A}"/>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A922-43B0-8D71-86BFCC8E2A1A}"/>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A922-43B0-8D71-86BFCC8E2A1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2024'!$N$169:$N$170</c:f>
              <c:strCache>
                <c:ptCount val="2"/>
                <c:pt idx="0">
                  <c:v>VENCIDA</c:v>
                </c:pt>
                <c:pt idx="1">
                  <c:v>VIGENCIA</c:v>
                </c:pt>
              </c:strCache>
            </c:strRef>
          </c:cat>
          <c:val>
            <c:numRef>
              <c:f>'Mar 2024'!$O$169:$O$170</c:f>
              <c:numCache>
                <c:formatCode>_-* #,##0_-;\-* #,##0_-;_-* "-"??_-;_-@_-</c:formatCode>
                <c:ptCount val="2"/>
                <c:pt idx="0">
                  <c:v>3951.0152653400874</c:v>
                </c:pt>
                <c:pt idx="1">
                  <c:v>7512.5600151555236</c:v>
                </c:pt>
              </c:numCache>
            </c:numRef>
          </c:val>
          <c:extLst>
            <c:ext xmlns:c16="http://schemas.microsoft.com/office/drawing/2014/chart" uri="{C3380CC4-5D6E-409C-BE32-E72D297353CC}">
              <c16:uniqueId val="{00000004-A922-43B0-8D71-86BFCC8E2A1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21E-4AFB-9485-DAD179454FF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21E-4AFB-9485-DAD179454FF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21E-4AFB-9485-DAD179454FF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21E-4AFB-9485-DAD179454FF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2024'!$N$169:$N$170</c:f>
              <c:strCache>
                <c:ptCount val="2"/>
                <c:pt idx="0">
                  <c:v>VENCIDA</c:v>
                </c:pt>
                <c:pt idx="1">
                  <c:v>VIGENCIA</c:v>
                </c:pt>
              </c:strCache>
            </c:strRef>
          </c:cat>
          <c:val>
            <c:numRef>
              <c:f>'Mar 2024'!$P$169:$P$170</c:f>
              <c:numCache>
                <c:formatCode>_-* #,##0_-;\-* #,##0_-;_-* "-"??_-;_-@_-</c:formatCode>
                <c:ptCount val="2"/>
                <c:pt idx="0">
                  <c:v>1125.6384273899998</c:v>
                </c:pt>
                <c:pt idx="1">
                  <c:v>1117.593091769992</c:v>
                </c:pt>
              </c:numCache>
            </c:numRef>
          </c:val>
          <c:extLst>
            <c:ext xmlns:c16="http://schemas.microsoft.com/office/drawing/2014/chart" uri="{C3380CC4-5D6E-409C-BE32-E72D297353CC}">
              <c16:uniqueId val="{00000004-F21E-4AFB-9485-DAD179454FF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2024'!$O$167:$O$168</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1D9-4DFD-9A08-F87C8751A42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1D9-4DFD-9A08-F87C8751A42F}"/>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B1D9-4DFD-9A08-F87C8751A42F}"/>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B1D9-4DFD-9A08-F87C8751A42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2024'!$N$169:$N$170</c:f>
              <c:strCache>
                <c:ptCount val="2"/>
                <c:pt idx="0">
                  <c:v>CARTERA VENCIDA</c:v>
                </c:pt>
                <c:pt idx="1">
                  <c:v>CARTERA VIGENCIA</c:v>
                </c:pt>
              </c:strCache>
            </c:strRef>
          </c:cat>
          <c:val>
            <c:numRef>
              <c:f>'Mar 2024'!$O$169:$O$170</c:f>
              <c:numCache>
                <c:formatCode>_-* #,##0_-;\-* #,##0_-;_-* "-"??_-;_-@_-</c:formatCode>
                <c:ptCount val="2"/>
                <c:pt idx="0">
                  <c:v>8001.1445905717637</c:v>
                </c:pt>
                <c:pt idx="1">
                  <c:v>9008.6239658608538</c:v>
                </c:pt>
              </c:numCache>
            </c:numRef>
          </c:val>
          <c:extLst>
            <c:ext xmlns:c16="http://schemas.microsoft.com/office/drawing/2014/chart" uri="{C3380CC4-5D6E-409C-BE32-E72D297353CC}">
              <c16:uniqueId val="{00000004-B1D9-4DFD-9A08-F87C8751A42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a:t>
            </a:r>
            <a:r>
              <a:rPr lang="es-CO" sz="1800" b="0" i="0" u="none" strike="noStrike" kern="1200" cap="none" spc="50" baseline="0">
                <a:solidFill>
                  <a:sysClr val="windowText" lastClr="000000">
                    <a:lumMod val="65000"/>
                    <a:lumOff val="35000"/>
                  </a:sysClr>
                </a:solidFill>
                <a:latin typeface="+mn-lt"/>
                <a:ea typeface="+mn-ea"/>
                <a:cs typeface="+mn-cs"/>
              </a:rPr>
              <a:t>41.589,85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#,##0.00</c:formatCode>
                <c:ptCount val="5"/>
                <c:pt idx="0">
                  <c:v>4778.04</c:v>
                </c:pt>
                <c:pt idx="1">
                  <c:v>20669.889999999996</c:v>
                </c:pt>
                <c:pt idx="2">
                  <c:v>7452.92</c:v>
                </c:pt>
                <c:pt idx="3">
                  <c:v>3883.6299999999992</c:v>
                </c:pt>
                <c:pt idx="4">
                  <c:v>4805.3700000000008</c:v>
                </c:pt>
              </c:numCache>
            </c:numRef>
          </c:val>
          <c:extLst>
            <c:ext xmlns:c16="http://schemas.microsoft.com/office/drawing/2014/chart" uri="{C3380CC4-5D6E-409C-BE32-E72D297353CC}">
              <c16:uniqueId val="{00000000-A968-4A38-AE8E-522E343B315C}"/>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79C-40DA-B641-8E63E4C2B12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79C-40DA-B641-8E63E4C2B12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F79C-40DA-B641-8E63E4C2B12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F79C-40DA-B641-8E63E4C2B12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2024'!$N$169:$N$170</c:f>
              <c:strCache>
                <c:ptCount val="2"/>
                <c:pt idx="0">
                  <c:v>CARTERA VENCIDA</c:v>
                </c:pt>
                <c:pt idx="1">
                  <c:v>CARTERA VIGENCIA</c:v>
                </c:pt>
              </c:strCache>
            </c:strRef>
          </c:cat>
          <c:val>
            <c:numRef>
              <c:f>'Mar 2024'!$P$169:$P$170</c:f>
              <c:numCache>
                <c:formatCode>_-* #,##0_-;\-* #,##0_-;_-* "-"??_-;_-@_-</c:formatCode>
                <c:ptCount val="2"/>
                <c:pt idx="0">
                  <c:v>6272.2381054800244</c:v>
                </c:pt>
                <c:pt idx="1">
                  <c:v>627.89289995000081</c:v>
                </c:pt>
              </c:numCache>
            </c:numRef>
          </c:val>
          <c:extLst>
            <c:ext xmlns:c16="http://schemas.microsoft.com/office/drawing/2014/chart" uri="{C3380CC4-5D6E-409C-BE32-E72D297353CC}">
              <c16:uniqueId val="{00000004-F79C-40DA-B641-8E63E4C2B12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2024'!$O$166:$O$167</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9D3-4E20-93BA-D796ACA1412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9D3-4E20-93BA-D796ACA14129}"/>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99D3-4E20-93BA-D796ACA14129}"/>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99D3-4E20-93BA-D796ACA1412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2024'!$N$168:$N$169</c:f>
              <c:strCache>
                <c:ptCount val="2"/>
                <c:pt idx="0">
                  <c:v>VENCIDA</c:v>
                </c:pt>
                <c:pt idx="1">
                  <c:v>VIGENCIA</c:v>
                </c:pt>
              </c:strCache>
            </c:strRef>
          </c:cat>
          <c:val>
            <c:numRef>
              <c:f>'Mar 2024'!$O$168:$O$169</c:f>
              <c:numCache>
                <c:formatCode>_-* #,##0_-;\-* #,##0_-;_-* "-"??_-;_-@_-</c:formatCode>
                <c:ptCount val="2"/>
                <c:pt idx="0">
                  <c:v>3273.7443130697525</c:v>
                </c:pt>
                <c:pt idx="1">
                  <c:v>6871.1909521500656</c:v>
                </c:pt>
              </c:numCache>
            </c:numRef>
          </c:val>
          <c:extLst>
            <c:ext xmlns:c16="http://schemas.microsoft.com/office/drawing/2014/chart" uri="{C3380CC4-5D6E-409C-BE32-E72D297353CC}">
              <c16:uniqueId val="{00000004-99D3-4E20-93BA-D796ACA1412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68A-490D-BE66-05E62955108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68A-490D-BE66-05E629551081}"/>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468A-490D-BE66-05E629551081}"/>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468A-490D-BE66-05E62955108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2024'!$N$168:$N$169</c:f>
              <c:strCache>
                <c:ptCount val="2"/>
                <c:pt idx="0">
                  <c:v>VENCIDA</c:v>
                </c:pt>
                <c:pt idx="1">
                  <c:v>VIGENCIA</c:v>
                </c:pt>
              </c:strCache>
            </c:strRef>
          </c:cat>
          <c:val>
            <c:numRef>
              <c:f>'Mar 2024'!$P$168:$P$169</c:f>
              <c:numCache>
                <c:formatCode>_-* #,##0_-;\-* #,##0_-;_-* "-"??_-;_-@_-</c:formatCode>
                <c:ptCount val="2"/>
                <c:pt idx="0">
                  <c:v>1088.3610840899992</c:v>
                </c:pt>
                <c:pt idx="1">
                  <c:v>274.04253114999943</c:v>
                </c:pt>
              </c:numCache>
            </c:numRef>
          </c:val>
          <c:extLst>
            <c:ext xmlns:c16="http://schemas.microsoft.com/office/drawing/2014/chart" uri="{C3380CC4-5D6E-409C-BE32-E72D297353CC}">
              <c16:uniqueId val="{00000004-468A-490D-BE66-05E62955108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'Marzo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'Marzo 2024'!$D$160:$D$165</c:f>
              <c:numCache>
                <c:formatCode>mmm\-yyyy</c:formatCode>
                <c:ptCount val="6"/>
                <c:pt idx="0">
                  <c:v>45200</c:v>
                </c:pt>
                <c:pt idx="1">
                  <c:v>45231</c:v>
                </c:pt>
                <c:pt idx="2">
                  <c:v>45261</c:v>
                </c:pt>
                <c:pt idx="3">
                  <c:v>45292</c:v>
                </c:pt>
                <c:pt idx="4">
                  <c:v>45323</c:v>
                </c:pt>
                <c:pt idx="5">
                  <c:v>45352</c:v>
                </c:pt>
              </c:numCache>
            </c:numRef>
          </c:cat>
          <c:val>
            <c:numRef>
              <c:f>'Marzo 2024'!$E$160:$E$165</c:f>
              <c:numCache>
                <c:formatCode>"$"#,##0_);[Red]\("$"#,##0\)</c:formatCode>
                <c:ptCount val="6"/>
                <c:pt idx="0">
                  <c:v>23924185107</c:v>
                </c:pt>
                <c:pt idx="1">
                  <c:v>26589483589</c:v>
                </c:pt>
                <c:pt idx="2">
                  <c:v>25053247963</c:v>
                </c:pt>
                <c:pt idx="3">
                  <c:v>26638100331</c:v>
                </c:pt>
                <c:pt idx="4">
                  <c:v>26898817283</c:v>
                </c:pt>
                <c:pt idx="5">
                  <c:v>24449854018.389935</c:v>
                </c:pt>
              </c:numCache>
            </c:numRef>
          </c:val>
          <c:extLst>
            <c:ext xmlns:c16="http://schemas.microsoft.com/office/drawing/2014/chart" uri="{C3380CC4-5D6E-409C-BE32-E72D297353CC}">
              <c16:uniqueId val="{00000000-AF14-4D45-8102-1197003F9FE6}"/>
            </c:ext>
          </c:extLst>
        </c:ser>
        <c:ser>
          <c:idx val="1"/>
          <c:order val="1"/>
          <c:tx>
            <c:strRef>
              <c:f>'Marzo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'Marzo 2024'!$D$160:$D$165</c:f>
              <c:numCache>
                <c:formatCode>mmm\-yyyy</c:formatCode>
                <c:ptCount val="6"/>
                <c:pt idx="0">
                  <c:v>45200</c:v>
                </c:pt>
                <c:pt idx="1">
                  <c:v>45231</c:v>
                </c:pt>
                <c:pt idx="2">
                  <c:v>45261</c:v>
                </c:pt>
                <c:pt idx="3">
                  <c:v>45292</c:v>
                </c:pt>
                <c:pt idx="4">
                  <c:v>45323</c:v>
                </c:pt>
                <c:pt idx="5">
                  <c:v>45352</c:v>
                </c:pt>
              </c:numCache>
            </c:numRef>
          </c:cat>
          <c:val>
            <c:numRef>
              <c:f>'Marzo 2024'!$F$160:$F$165</c:f>
              <c:numCache>
                <c:formatCode>"$"#,##0_);[Red]\("$"#,##0\)</c:formatCode>
                <c:ptCount val="6"/>
                <c:pt idx="0">
                  <c:v>9056555780</c:v>
                </c:pt>
                <c:pt idx="1">
                  <c:v>11074047189</c:v>
                </c:pt>
                <c:pt idx="2">
                  <c:v>10664670236</c:v>
                </c:pt>
                <c:pt idx="3">
                  <c:v>12461314331</c:v>
                </c:pt>
                <c:pt idx="4">
                  <c:v>12642583367</c:v>
                </c:pt>
                <c:pt idx="5">
                  <c:v>10421571621.311476</c:v>
                </c:pt>
              </c:numCache>
            </c:numRef>
          </c:val>
          <c:extLst>
            <c:ext xmlns:c16="http://schemas.microsoft.com/office/drawing/2014/chart" uri="{C3380CC4-5D6E-409C-BE32-E72D297353CC}">
              <c16:uniqueId val="{00000001-AF14-4D45-8102-1197003F9FE6}"/>
            </c:ext>
          </c:extLst>
        </c:ser>
        <c:ser>
          <c:idx val="2"/>
          <c:order val="2"/>
          <c:tx>
            <c:strRef>
              <c:f>'Marzo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'Marzo 2024'!$D$160:$D$165</c:f>
              <c:numCache>
                <c:formatCode>mmm\-yyyy</c:formatCode>
                <c:ptCount val="6"/>
                <c:pt idx="0">
                  <c:v>45200</c:v>
                </c:pt>
                <c:pt idx="1">
                  <c:v>45231</c:v>
                </c:pt>
                <c:pt idx="2">
                  <c:v>45261</c:v>
                </c:pt>
                <c:pt idx="3">
                  <c:v>45292</c:v>
                </c:pt>
                <c:pt idx="4">
                  <c:v>45323</c:v>
                </c:pt>
                <c:pt idx="5">
                  <c:v>45352</c:v>
                </c:pt>
              </c:numCache>
            </c:numRef>
          </c:cat>
          <c:val>
            <c:numRef>
              <c:f>'Marzo 2024'!$G$160:$G$165</c:f>
              <c:numCache>
                <c:formatCode>"$"#,##0_);[Red]\("$"#,##0\)</c:formatCode>
                <c:ptCount val="6"/>
                <c:pt idx="0">
                  <c:v>14867629327</c:v>
                </c:pt>
                <c:pt idx="1">
                  <c:v>15515436399</c:v>
                </c:pt>
                <c:pt idx="2">
                  <c:v>14388577727</c:v>
                </c:pt>
                <c:pt idx="3">
                  <c:v>14176786000</c:v>
                </c:pt>
                <c:pt idx="4">
                  <c:v>14256233916</c:v>
                </c:pt>
                <c:pt idx="5">
                  <c:v>14028282397.078461</c:v>
                </c:pt>
              </c:numCache>
            </c:numRef>
          </c:val>
          <c:extLst>
            <c:ext xmlns:c16="http://schemas.microsoft.com/office/drawing/2014/chart" uri="{C3380CC4-5D6E-409C-BE32-E72D297353CC}">
              <c16:uniqueId val="{00000002-AF14-4D45-8102-1197003F9FE6}"/>
            </c:ext>
          </c:extLst>
        </c:ser>
        <c:dLbls>
          <c:showLegendKey val="0"/>
          <c:showVal val="0"/>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2024'!$D$161:$D$166</c:f>
              <c:numCache>
                <c:formatCode>mmm\-yyyy</c:formatCode>
                <c:ptCount val="6"/>
                <c:pt idx="0">
                  <c:v>45200</c:v>
                </c:pt>
                <c:pt idx="1">
                  <c:v>45231</c:v>
                </c:pt>
                <c:pt idx="2">
                  <c:v>45261</c:v>
                </c:pt>
                <c:pt idx="3">
                  <c:v>45292</c:v>
                </c:pt>
                <c:pt idx="4">
                  <c:v>45323</c:v>
                </c:pt>
                <c:pt idx="5">
                  <c:v>45352</c:v>
                </c:pt>
              </c:numCache>
            </c:numRef>
          </c:cat>
          <c:val>
            <c:numRef>
              <c:f>'Mar 2024'!$E$161:$E$166</c:f>
              <c:numCache>
                <c:formatCode>"$"#,##0_);[Red]\("$"#,##0\)</c:formatCode>
                <c:ptCount val="6"/>
                <c:pt idx="0">
                  <c:v>35261606600</c:v>
                </c:pt>
                <c:pt idx="1">
                  <c:v>41141913452</c:v>
                </c:pt>
                <c:pt idx="2">
                  <c:v>38634291219</c:v>
                </c:pt>
                <c:pt idx="3">
                  <c:v>41331642379</c:v>
                </c:pt>
                <c:pt idx="4">
                  <c:v>42525276931</c:v>
                </c:pt>
                <c:pt idx="5">
                  <c:v>43513111493.238342</c:v>
                </c:pt>
              </c:numCache>
            </c:numRef>
          </c:val>
          <c:extLst>
            <c:ext xmlns:c16="http://schemas.microsoft.com/office/drawing/2014/chart" uri="{C3380CC4-5D6E-409C-BE32-E72D297353CC}">
              <c16:uniqueId val="{00000000-EEBA-4FDD-9BA7-8F24A0F3E4B1}"/>
            </c:ext>
          </c:extLst>
        </c:ser>
        <c:ser>
          <c:idx val="1"/>
          <c:order val="1"/>
          <c:tx>
            <c:strRef>
              <c:f>'Mar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2024'!$D$161:$D$166</c:f>
              <c:numCache>
                <c:formatCode>mmm\-yyyy</c:formatCode>
                <c:ptCount val="6"/>
                <c:pt idx="0">
                  <c:v>45200</c:v>
                </c:pt>
                <c:pt idx="1">
                  <c:v>45231</c:v>
                </c:pt>
                <c:pt idx="2">
                  <c:v>45261</c:v>
                </c:pt>
                <c:pt idx="3">
                  <c:v>45292</c:v>
                </c:pt>
                <c:pt idx="4">
                  <c:v>45323</c:v>
                </c:pt>
                <c:pt idx="5">
                  <c:v>45352</c:v>
                </c:pt>
              </c:numCache>
            </c:numRef>
          </c:cat>
          <c:val>
            <c:numRef>
              <c:f>'Mar 2024'!$F$161:$F$166</c:f>
              <c:numCache>
                <c:formatCode>"$"#,##0_);[Red]\("$"#,##0\)</c:formatCode>
                <c:ptCount val="6"/>
                <c:pt idx="0">
                  <c:v>12209736399</c:v>
                </c:pt>
                <c:pt idx="1">
                  <c:v>17799823149</c:v>
                </c:pt>
                <c:pt idx="2">
                  <c:v>15075148636</c:v>
                </c:pt>
                <c:pt idx="3">
                  <c:v>16736857345</c:v>
                </c:pt>
                <c:pt idx="4">
                  <c:v>17272730597</c:v>
                </c:pt>
                <c:pt idx="5">
                  <c:v>18108832919.506153</c:v>
                </c:pt>
              </c:numCache>
            </c:numRef>
          </c:val>
          <c:extLst>
            <c:ext xmlns:c16="http://schemas.microsoft.com/office/drawing/2014/chart" uri="{C3380CC4-5D6E-409C-BE32-E72D297353CC}">
              <c16:uniqueId val="{00000001-EEBA-4FDD-9BA7-8F24A0F3E4B1}"/>
            </c:ext>
          </c:extLst>
        </c:ser>
        <c:ser>
          <c:idx val="2"/>
          <c:order val="2"/>
          <c:tx>
            <c:strRef>
              <c:f>'Mar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EBA-4FDD-9BA7-8F24A0F3E4B1}"/>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EBA-4FDD-9BA7-8F24A0F3E4B1}"/>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2024'!$D$161:$D$166</c:f>
              <c:numCache>
                <c:formatCode>mmm\-yyyy</c:formatCode>
                <c:ptCount val="6"/>
                <c:pt idx="0">
                  <c:v>45200</c:v>
                </c:pt>
                <c:pt idx="1">
                  <c:v>45231</c:v>
                </c:pt>
                <c:pt idx="2">
                  <c:v>45261</c:v>
                </c:pt>
                <c:pt idx="3">
                  <c:v>45292</c:v>
                </c:pt>
                <c:pt idx="4">
                  <c:v>45323</c:v>
                </c:pt>
                <c:pt idx="5">
                  <c:v>45352</c:v>
                </c:pt>
              </c:numCache>
            </c:numRef>
          </c:cat>
          <c:val>
            <c:numRef>
              <c:f>'Mar 2024'!$G$161:$G$166</c:f>
              <c:numCache>
                <c:formatCode>"$"#,##0_);[Red]\("$"#,##0\)</c:formatCode>
                <c:ptCount val="6"/>
                <c:pt idx="0">
                  <c:v>23051870200</c:v>
                </c:pt>
                <c:pt idx="1">
                  <c:v>23342090303</c:v>
                </c:pt>
                <c:pt idx="2">
                  <c:v>23559142583</c:v>
                </c:pt>
                <c:pt idx="3">
                  <c:v>24594785034</c:v>
                </c:pt>
                <c:pt idx="4">
                  <c:v>25252546334</c:v>
                </c:pt>
                <c:pt idx="5">
                  <c:v>25404278573.732197</c:v>
                </c:pt>
              </c:numCache>
            </c:numRef>
          </c:val>
          <c:extLst>
            <c:ext xmlns:c16="http://schemas.microsoft.com/office/drawing/2014/chart" uri="{C3380CC4-5D6E-409C-BE32-E72D297353CC}">
              <c16:uniqueId val="{00000004-EEBA-4FDD-9BA7-8F24A0F3E4B1}"/>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'Mar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2024'!$E$152:$E$157</c:f>
              <c:numCache>
                <c:formatCode>_-"$"\ * #,##0_-;\-"$"\ * #,##0_-;_-"$"\ * "-"??_-;_-@_-</c:formatCode>
                <c:ptCount val="6"/>
                <c:pt idx="0">
                  <c:v>10693522818</c:v>
                </c:pt>
                <c:pt idx="1">
                  <c:v>12658161884</c:v>
                </c:pt>
                <c:pt idx="2">
                  <c:v>12046027860</c:v>
                </c:pt>
                <c:pt idx="3">
                  <c:v>12720076151</c:v>
                </c:pt>
                <c:pt idx="4">
                  <c:v>12721722353</c:v>
                </c:pt>
                <c:pt idx="5">
                  <c:v>13706806799.65287</c:v>
                </c:pt>
              </c:numCache>
            </c:numRef>
          </c:val>
          <c:extLst>
            <c:ext xmlns:c16="http://schemas.microsoft.com/office/drawing/2014/chart" uri="{C3380CC4-5D6E-409C-BE32-E72D297353CC}">
              <c16:uniqueId val="{00000000-87AC-453C-B9DF-E31E9D4C5FEC}"/>
            </c:ext>
          </c:extLst>
        </c:ser>
        <c:ser>
          <c:idx val="1"/>
          <c:order val="1"/>
          <c:tx>
            <c:strRef>
              <c:f>'Mar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7AC-453C-B9DF-E31E9D4C5FE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2024'!$F$152:$F$157</c:f>
              <c:numCache>
                <c:formatCode>_-"$"\ * #,##0_-;\-"$"\ * #,##0_-;_-"$"\ * "-"??_-;_-@_-</c:formatCode>
                <c:ptCount val="6"/>
                <c:pt idx="0">
                  <c:v>6127586577</c:v>
                </c:pt>
                <c:pt idx="1">
                  <c:v>7307524408</c:v>
                </c:pt>
                <c:pt idx="2">
                  <c:v>7044394768</c:v>
                </c:pt>
                <c:pt idx="3">
                  <c:v>8186482694</c:v>
                </c:pt>
                <c:pt idx="4">
                  <c:v>8059425391</c:v>
                </c:pt>
                <c:pt idx="5">
                  <c:v>8630153106.9219894</c:v>
                </c:pt>
              </c:numCache>
            </c:numRef>
          </c:val>
          <c:extLst>
            <c:ext xmlns:c16="http://schemas.microsoft.com/office/drawing/2014/chart" uri="{C3380CC4-5D6E-409C-BE32-E72D297353CC}">
              <c16:uniqueId val="{00000002-87AC-453C-B9DF-E31E9D4C5FEC}"/>
            </c:ext>
          </c:extLst>
        </c:ser>
        <c:ser>
          <c:idx val="2"/>
          <c:order val="2"/>
          <c:tx>
            <c:strRef>
              <c:f>'Mar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7AC-453C-B9DF-E31E9D4C5FEC}"/>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7AC-453C-B9DF-E31E9D4C5FEC}"/>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7AC-453C-B9DF-E31E9D4C5FE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2024'!$G$152:$G$157</c:f>
              <c:numCache>
                <c:formatCode>_-"$"\ * #,##0_-;\-"$"\ * #,##0_-;_-"$"\ * "-"??_-;_-@_-</c:formatCode>
                <c:ptCount val="6"/>
                <c:pt idx="0">
                  <c:v>4565936241</c:v>
                </c:pt>
                <c:pt idx="1">
                  <c:v>5350637476</c:v>
                </c:pt>
                <c:pt idx="2">
                  <c:v>5001633092</c:v>
                </c:pt>
                <c:pt idx="3">
                  <c:v>4533593457</c:v>
                </c:pt>
                <c:pt idx="4">
                  <c:v>4662296962</c:v>
                </c:pt>
                <c:pt idx="5">
                  <c:v>5076653692.7308807</c:v>
                </c:pt>
              </c:numCache>
            </c:numRef>
          </c:val>
          <c:extLst>
            <c:ext xmlns:c16="http://schemas.microsoft.com/office/drawing/2014/chart" uri="{C3380CC4-5D6E-409C-BE32-E72D297353CC}">
              <c16:uniqueId val="{00000006-87AC-453C-B9DF-E31E9D4C5FEC}"/>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2024'!$E$83:$E$84</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2024'!$E$152:$E$157</c:f>
              <c:numCache>
                <c:formatCode>"$"#,##0_);[Red]\("$"#,##0\)</c:formatCode>
                <c:ptCount val="6"/>
                <c:pt idx="0">
                  <c:v>20198890649</c:v>
                </c:pt>
                <c:pt idx="1">
                  <c:v>22220498330</c:v>
                </c:pt>
                <c:pt idx="2">
                  <c:v>22036353490</c:v>
                </c:pt>
                <c:pt idx="3">
                  <c:v>22257369413</c:v>
                </c:pt>
                <c:pt idx="4">
                  <c:v>23032784420</c:v>
                </c:pt>
                <c:pt idx="5">
                  <c:v>23909899561.860523</c:v>
                </c:pt>
              </c:numCache>
            </c:numRef>
          </c:val>
          <c:extLst>
            <c:ext xmlns:c16="http://schemas.microsoft.com/office/drawing/2014/chart" uri="{C3380CC4-5D6E-409C-BE32-E72D297353CC}">
              <c16:uniqueId val="{00000000-793A-44CB-9813-D9D717A14426}"/>
            </c:ext>
          </c:extLst>
        </c:ser>
        <c:ser>
          <c:idx val="1"/>
          <c:order val="1"/>
          <c:tx>
            <c:strRef>
              <c:f>'Mar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2024'!$F$152:$F$157</c:f>
              <c:numCache>
                <c:formatCode>"$"#,##0_);[Red]\("$"#,##0\)</c:formatCode>
                <c:ptCount val="6"/>
                <c:pt idx="0">
                  <c:v>6429275159</c:v>
                </c:pt>
                <c:pt idx="1">
                  <c:v>8417258793</c:v>
                </c:pt>
                <c:pt idx="2">
                  <c:v>8079526921</c:v>
                </c:pt>
                <c:pt idx="3">
                  <c:v>8245262740</c:v>
                </c:pt>
                <c:pt idx="4">
                  <c:v>8774205951</c:v>
                </c:pt>
                <c:pt idx="5">
                  <c:v>9636516865.8103638</c:v>
                </c:pt>
              </c:numCache>
            </c:numRef>
          </c:val>
          <c:extLst>
            <c:ext xmlns:c16="http://schemas.microsoft.com/office/drawing/2014/chart" uri="{C3380CC4-5D6E-409C-BE32-E72D297353CC}">
              <c16:uniqueId val="{00000001-793A-44CB-9813-D9D717A14426}"/>
            </c:ext>
          </c:extLst>
        </c:ser>
        <c:ser>
          <c:idx val="2"/>
          <c:order val="2"/>
          <c:tx>
            <c:strRef>
              <c:f>'Mar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93A-44CB-9813-D9D717A14426}"/>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93A-44CB-9813-D9D717A1442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2024'!$D$152:$D$157</c:f>
              <c:numCache>
                <c:formatCode>mmm\-yyyy</c:formatCode>
                <c:ptCount val="6"/>
                <c:pt idx="0">
                  <c:v>45200</c:v>
                </c:pt>
                <c:pt idx="1">
                  <c:v>45231</c:v>
                </c:pt>
                <c:pt idx="2">
                  <c:v>45261</c:v>
                </c:pt>
                <c:pt idx="3">
                  <c:v>45292</c:v>
                </c:pt>
                <c:pt idx="4">
                  <c:v>45323</c:v>
                </c:pt>
                <c:pt idx="5">
                  <c:v>45352</c:v>
                </c:pt>
              </c:numCache>
            </c:numRef>
          </c:cat>
          <c:val>
            <c:numRef>
              <c:f>'Mar 2024'!$G$152:$G$157</c:f>
              <c:numCache>
                <c:formatCode>"$"#,##0_);[Red]\("$"#,##0\)</c:formatCode>
                <c:ptCount val="6"/>
                <c:pt idx="0">
                  <c:v>13769615490</c:v>
                </c:pt>
                <c:pt idx="1">
                  <c:v>13803239537</c:v>
                </c:pt>
                <c:pt idx="2">
                  <c:v>13956826568</c:v>
                </c:pt>
                <c:pt idx="3">
                  <c:v>14012106672</c:v>
                </c:pt>
                <c:pt idx="4">
                  <c:v>14258578468</c:v>
                </c:pt>
                <c:pt idx="5">
                  <c:v>14273382696.050156</c:v>
                </c:pt>
              </c:numCache>
            </c:numRef>
          </c:val>
          <c:extLst>
            <c:ext xmlns:c16="http://schemas.microsoft.com/office/drawing/2014/chart" uri="{C3380CC4-5D6E-409C-BE32-E72D297353CC}">
              <c16:uniqueId val="{00000004-793A-44CB-9813-D9D717A14426}"/>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2024'!$D$150:$D$155</c:f>
              <c:numCache>
                <c:formatCode>mmm\-yyyy</c:formatCode>
                <c:ptCount val="6"/>
                <c:pt idx="0">
                  <c:v>45200</c:v>
                </c:pt>
                <c:pt idx="1">
                  <c:v>45231</c:v>
                </c:pt>
                <c:pt idx="2">
                  <c:v>45261</c:v>
                </c:pt>
                <c:pt idx="3">
                  <c:v>45292</c:v>
                </c:pt>
                <c:pt idx="4">
                  <c:v>45323</c:v>
                </c:pt>
                <c:pt idx="5">
                  <c:v>45352</c:v>
                </c:pt>
              </c:numCache>
            </c:numRef>
          </c:cat>
          <c:val>
            <c:numRef>
              <c:f>'Mar 2024'!$E$150:$E$155</c:f>
              <c:numCache>
                <c:formatCode>"$"#,##0_);[Red]\("$"#,##0\)</c:formatCode>
                <c:ptCount val="6"/>
                <c:pt idx="0">
                  <c:v>9709920204.5127068</c:v>
                </c:pt>
                <c:pt idx="1">
                  <c:v>10030833030</c:v>
                </c:pt>
                <c:pt idx="2">
                  <c:v>10613331586</c:v>
                </c:pt>
                <c:pt idx="3">
                  <c:v>10956013534</c:v>
                </c:pt>
                <c:pt idx="4">
                  <c:v>10672454339</c:v>
                </c:pt>
                <c:pt idx="5">
                  <c:v>11507338880.461746</c:v>
                </c:pt>
              </c:numCache>
            </c:numRef>
          </c:val>
          <c:extLst>
            <c:ext xmlns:c16="http://schemas.microsoft.com/office/drawing/2014/chart" uri="{C3380CC4-5D6E-409C-BE32-E72D297353CC}">
              <c16:uniqueId val="{00000000-C2FE-454F-9328-12FBD75B00D0}"/>
            </c:ext>
          </c:extLst>
        </c:ser>
        <c:ser>
          <c:idx val="1"/>
          <c:order val="1"/>
          <c:tx>
            <c:strRef>
              <c:f>'Mar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2FE-454F-9328-12FBD75B00D0}"/>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2FE-454F-9328-12FBD75B00D0}"/>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2FE-454F-9328-12FBD75B00D0}"/>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2FE-454F-9328-12FBD75B00D0}"/>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2FE-454F-9328-12FBD75B00D0}"/>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2FE-454F-9328-12FBD75B00D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2024'!$D$150:$D$155</c:f>
              <c:numCache>
                <c:formatCode>mmm\-yyyy</c:formatCode>
                <c:ptCount val="6"/>
                <c:pt idx="0">
                  <c:v>45200</c:v>
                </c:pt>
                <c:pt idx="1">
                  <c:v>45231</c:v>
                </c:pt>
                <c:pt idx="2">
                  <c:v>45261</c:v>
                </c:pt>
                <c:pt idx="3">
                  <c:v>45292</c:v>
                </c:pt>
                <c:pt idx="4">
                  <c:v>45323</c:v>
                </c:pt>
                <c:pt idx="5">
                  <c:v>45352</c:v>
                </c:pt>
              </c:numCache>
            </c:numRef>
          </c:cat>
          <c:val>
            <c:numRef>
              <c:f>'Mar 2024'!$F$150:$F$155</c:f>
              <c:numCache>
                <c:formatCode>"$"#,##0_);[Red]\("$"#,##0\)</c:formatCode>
                <c:ptCount val="6"/>
                <c:pt idx="0">
                  <c:v>5421584031.8795195</c:v>
                </c:pt>
                <c:pt idx="1">
                  <c:v>6094226620</c:v>
                </c:pt>
                <c:pt idx="2">
                  <c:v>6753069918</c:v>
                </c:pt>
                <c:pt idx="3">
                  <c:v>7083320689</c:v>
                </c:pt>
                <c:pt idx="4">
                  <c:v>6719592283</c:v>
                </c:pt>
                <c:pt idx="5">
                  <c:v>7145233483.2995691</c:v>
                </c:pt>
              </c:numCache>
            </c:numRef>
          </c:val>
          <c:extLst>
            <c:ext xmlns:c16="http://schemas.microsoft.com/office/drawing/2014/chart" uri="{C3380CC4-5D6E-409C-BE32-E72D297353CC}">
              <c16:uniqueId val="{00000007-C2FE-454F-9328-12FBD75B00D0}"/>
            </c:ext>
          </c:extLst>
        </c:ser>
        <c:ser>
          <c:idx val="2"/>
          <c:order val="2"/>
          <c:tx>
            <c:strRef>
              <c:f>'Mar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2FE-454F-9328-12FBD75B00D0}"/>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2FE-454F-9328-12FBD75B00D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2024'!$D$150:$D$155</c:f>
              <c:numCache>
                <c:formatCode>mmm\-yyyy</c:formatCode>
                <c:ptCount val="6"/>
                <c:pt idx="0">
                  <c:v>45200</c:v>
                </c:pt>
                <c:pt idx="1">
                  <c:v>45231</c:v>
                </c:pt>
                <c:pt idx="2">
                  <c:v>45261</c:v>
                </c:pt>
                <c:pt idx="3">
                  <c:v>45292</c:v>
                </c:pt>
                <c:pt idx="4">
                  <c:v>45323</c:v>
                </c:pt>
                <c:pt idx="5">
                  <c:v>45352</c:v>
                </c:pt>
              </c:numCache>
            </c:numRef>
          </c:cat>
          <c:val>
            <c:numRef>
              <c:f>'Mar 2024'!$G$150:$G$155</c:f>
              <c:numCache>
                <c:formatCode>"$"#,##0_);[Red]\("$"#,##0\)</c:formatCode>
                <c:ptCount val="6"/>
                <c:pt idx="0">
                  <c:v>4288336172.6331878</c:v>
                </c:pt>
                <c:pt idx="1">
                  <c:v>3936606411</c:v>
                </c:pt>
                <c:pt idx="2">
                  <c:v>3860261668</c:v>
                </c:pt>
                <c:pt idx="3">
                  <c:v>3872692845</c:v>
                </c:pt>
                <c:pt idx="4">
                  <c:v>3952862056</c:v>
                </c:pt>
                <c:pt idx="5">
                  <c:v>4362105397.162178</c:v>
                </c:pt>
              </c:numCache>
            </c:numRef>
          </c:val>
          <c:extLst>
            <c:ext xmlns:c16="http://schemas.microsoft.com/office/drawing/2014/chart" uri="{C3380CC4-5D6E-409C-BE32-E72D297353CC}">
              <c16:uniqueId val="{0000000A-C2FE-454F-9328-12FBD75B00D0}"/>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349634</c:v>
                </c:pt>
                <c:pt idx="1">
                  <c:v>408907</c:v>
                </c:pt>
                <c:pt idx="2">
                  <c:v>257086</c:v>
                </c:pt>
                <c:pt idx="3">
                  <c:v>258177</c:v>
                </c:pt>
                <c:pt idx="4">
                  <c:v>197850</c:v>
                </c:pt>
              </c:numCache>
            </c:numRef>
          </c:val>
          <c:extLst>
            <c:ext xmlns:c16="http://schemas.microsoft.com/office/drawing/2014/chart" uri="{C3380CC4-5D6E-409C-BE32-E72D297353CC}">
              <c16:uniqueId val="{00000000-98D3-4B20-A48A-83C936757EBA}"/>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MZO 2024.xlsx]TD ASES!TablaDinámica1</c:name>
    <c:fmtId val="10"/>
  </c:pivotSource>
  <c:chart>
    <c:title>
      <c:tx>
        <c:rich>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r>
              <a:rPr lang="es-CO"/>
              <a:t>CANTIDAD DE VERIFICACIONES POR LOCALIDAD - MARZO DE 2024</a:t>
            </a:r>
          </a:p>
        </c:rich>
      </c:tx>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ASES'!$Y$14</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ASES'!$W$15:$X$35</c:f>
              <c:multiLvlStrCache>
                <c:ptCount val="20"/>
                <c:lvl>
                  <c:pt idx="0">
                    <c:v>SUBA</c:v>
                  </c:pt>
                  <c:pt idx="1">
                    <c:v>ENGATIVÁ</c:v>
                  </c:pt>
                  <c:pt idx="2">
                    <c:v>BARRIOS UNIDOS</c:v>
                  </c:pt>
                  <c:pt idx="3">
                    <c:v>KENNEDY</c:v>
                  </c:pt>
                  <c:pt idx="4">
                    <c:v>FONTIBÓN</c:v>
                  </c:pt>
                  <c:pt idx="5">
                    <c:v>PUENTE ARANDA</c:v>
                  </c:pt>
                  <c:pt idx="6">
                    <c:v>RAFAEL URIBE URIBE</c:v>
                  </c:pt>
                  <c:pt idx="7">
                    <c:v>BOSA</c:v>
                  </c:pt>
                  <c:pt idx="8">
                    <c:v>ANTONIO NARIÑO</c:v>
                  </c:pt>
                  <c:pt idx="9">
                    <c:v>LOS MÁRTIRES</c:v>
                  </c:pt>
                  <c:pt idx="10">
                    <c:v>TEUSAQUILLO</c:v>
                  </c:pt>
                  <c:pt idx="11">
                    <c:v>CIUDAD BOLÍVAR</c:v>
                  </c:pt>
                  <c:pt idx="12">
                    <c:v>TUNJUELITO</c:v>
                  </c:pt>
                  <c:pt idx="13">
                    <c:v>CHAPINERO</c:v>
                  </c:pt>
                  <c:pt idx="14">
                    <c:v>SANTA FE</c:v>
                  </c:pt>
                  <c:pt idx="15">
                    <c:v>SAN CRISTÓBAL</c:v>
                  </c:pt>
                  <c:pt idx="16">
                    <c:v>USAQUÉN</c:v>
                  </c:pt>
                  <c:pt idx="17">
                    <c:v>USME</c:v>
                  </c:pt>
                  <c:pt idx="18">
                    <c:v>LA CANDELARIA</c:v>
                  </c:pt>
                  <c:pt idx="19">
                    <c:v>SUMAPAZ</c:v>
                  </c:pt>
                </c:lvl>
                <c:lvl>
                  <c:pt idx="0">
                    <c:v>ÁREA LIMPIA S.A.S. E.S.P.</c:v>
                  </c:pt>
                  <c:pt idx="1">
                    <c:v>BOGOTÁ LIMPIA S.A.S</c:v>
                  </c:pt>
                  <c:pt idx="3">
                    <c:v>CIUDAD LIMPIA S.A. ESP</c:v>
                  </c:pt>
                  <c:pt idx="5">
                    <c:v>LIMPIEZA METROPOLITANA S.A. ESP</c:v>
                  </c:pt>
                  <c:pt idx="13">
                    <c:v>PROMOAMBIENTAL SAS ESP</c:v>
                  </c:pt>
                </c:lvl>
              </c:multiLvlStrCache>
            </c:multiLvlStrRef>
          </c:cat>
          <c:val>
            <c:numRef>
              <c:f>'TD ASES'!$Y$15:$Y$35</c:f>
              <c:numCache>
                <c:formatCode>General</c:formatCode>
                <c:ptCount val="20"/>
                <c:pt idx="0">
                  <c:v>394</c:v>
                </c:pt>
                <c:pt idx="1">
                  <c:v>257</c:v>
                </c:pt>
                <c:pt idx="2">
                  <c:v>154</c:v>
                </c:pt>
                <c:pt idx="3">
                  <c:v>209</c:v>
                </c:pt>
                <c:pt idx="4">
                  <c:v>142</c:v>
                </c:pt>
                <c:pt idx="5">
                  <c:v>80</c:v>
                </c:pt>
                <c:pt idx="6">
                  <c:v>77</c:v>
                </c:pt>
                <c:pt idx="7">
                  <c:v>53</c:v>
                </c:pt>
                <c:pt idx="8">
                  <c:v>47</c:v>
                </c:pt>
                <c:pt idx="9">
                  <c:v>44</c:v>
                </c:pt>
                <c:pt idx="10">
                  <c:v>38</c:v>
                </c:pt>
                <c:pt idx="11">
                  <c:v>35</c:v>
                </c:pt>
                <c:pt idx="12">
                  <c:v>31</c:v>
                </c:pt>
                <c:pt idx="13">
                  <c:v>69</c:v>
                </c:pt>
                <c:pt idx="14">
                  <c:v>67</c:v>
                </c:pt>
                <c:pt idx="15">
                  <c:v>63</c:v>
                </c:pt>
                <c:pt idx="16">
                  <c:v>48</c:v>
                </c:pt>
                <c:pt idx="17">
                  <c:v>35</c:v>
                </c:pt>
                <c:pt idx="18">
                  <c:v>33</c:v>
                </c:pt>
                <c:pt idx="19">
                  <c:v>2</c:v>
                </c:pt>
              </c:numCache>
            </c:numRef>
          </c:val>
          <c:extLst>
            <c:ext xmlns:c16="http://schemas.microsoft.com/office/drawing/2014/chart" uri="{C3380CC4-5D6E-409C-BE32-E72D297353CC}">
              <c16:uniqueId val="{00000000-45C5-4E2B-933E-2132A32A6403}"/>
            </c:ext>
          </c:extLst>
        </c:ser>
        <c:dLbls>
          <c:showLegendKey val="0"/>
          <c:showVal val="0"/>
          <c:showCatName val="0"/>
          <c:showSerName val="0"/>
          <c:showPercent val="0"/>
          <c:showBubbleSize val="0"/>
        </c:dLbls>
        <c:gapWidth val="219"/>
        <c:overlap val="-27"/>
        <c:axId val="168428655"/>
        <c:axId val="277094031"/>
      </c:barChart>
      <c:catAx>
        <c:axId val="1684286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277094031"/>
        <c:crosses val="autoZero"/>
        <c:auto val="1"/>
        <c:lblAlgn val="ctr"/>
        <c:lblOffset val="100"/>
        <c:noMultiLvlLbl val="0"/>
      </c:catAx>
      <c:valAx>
        <c:axId val="27709403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684286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'Grafico Aprovechamiento'!$B$1</c:f>
              <c:strCache>
                <c:ptCount val="1"/>
                <c:pt idx="0">
                  <c:v>Valor Total Reconocido a marzo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227492.58844154552</c:v>
                </c:pt>
                <c:pt idx="1">
                  <c:v>294153.32602400001</c:v>
                </c:pt>
                <c:pt idx="2">
                  <c:v>171018.357104</c:v>
                </c:pt>
                <c:pt idx="3">
                  <c:v>116553.69675959348</c:v>
                </c:pt>
                <c:pt idx="4">
                  <c:v>135141.80898</c:v>
                </c:pt>
              </c:numCache>
            </c:numRef>
          </c:val>
          <c:extLst>
            <c:ext xmlns:c16="http://schemas.microsoft.com/office/drawing/2014/chart" uri="{C3380CC4-5D6E-409C-BE32-E72D297353CC}">
              <c16:uniqueId val="{00000000-2AFB-4E6D-B59B-A53044148893}"/>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227166294369.42001</c:v>
                </c:pt>
                <c:pt idx="1">
                  <c:v>298865115725</c:v>
                </c:pt>
                <c:pt idx="2">
                  <c:v>166879495040</c:v>
                </c:pt>
                <c:pt idx="3">
                  <c:v>120885132056.76001</c:v>
                </c:pt>
                <c:pt idx="4">
                  <c:v>141121731221.88</c:v>
                </c:pt>
              </c:numCache>
            </c:numRef>
          </c:val>
          <c:extLst>
            <c:ext xmlns:c16="http://schemas.microsoft.com/office/drawing/2014/chart" uri="{C3380CC4-5D6E-409C-BE32-E72D297353CC}">
              <c16:uniqueId val="{00000000-568F-4C0F-AE8E-13747BBA6A26}"/>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224705336745.53302</c:v>
                </c:pt>
                <c:pt idx="1">
                  <c:v>292142874624</c:v>
                </c:pt>
                <c:pt idx="2">
                  <c:v>165103923334</c:v>
                </c:pt>
                <c:pt idx="3">
                  <c:v>119568699664.80994</c:v>
                </c:pt>
                <c:pt idx="4">
                  <c:v>139566868661.17999</c:v>
                </c:pt>
              </c:numCache>
            </c:numRef>
          </c:val>
          <c:extLst>
            <c:ext xmlns:c16="http://schemas.microsoft.com/office/drawing/2014/chart" uri="{C3380CC4-5D6E-409C-BE32-E72D297353CC}">
              <c16:uniqueId val="{00000001-568F-4C0F-AE8E-13747BBA6A26}"/>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sz="1000">
          <a:solidFill>
            <a:schemeClr val="accent1">
              <a:lumMod val="50000"/>
            </a:schemeClr>
          </a:solidFill>
        </a:defRPr>
      </a:pPr>
      <a:endParaRPr lang="es-CO"/>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14671.568878389995</c:v>
                </c:pt>
                <c:pt idx="1">
                  <c:v>21318.961772769995</c:v>
                </c:pt>
                <c:pt idx="2">
                  <c:v>13440.698474399998</c:v>
                </c:pt>
                <c:pt idx="3">
                  <c:v>9379.3603086900002</c:v>
                </c:pt>
                <c:pt idx="4">
                  <c:v>9617.9935470400014</c:v>
                </c:pt>
              </c:numCache>
            </c:numRef>
          </c:val>
          <c:extLst>
            <c:ext xmlns:c16="http://schemas.microsoft.com/office/drawing/2014/chart" uri="{C3380CC4-5D6E-409C-BE32-E72D297353CC}">
              <c16:uniqueId val="{00000000-15EE-4A01-8355-76B9A53F98A6}"/>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59.307394119999991</c:v>
                </c:pt>
                <c:pt idx="1">
                  <c:v>82.444483949999992</c:v>
                </c:pt>
                <c:pt idx="2">
                  <c:v>51.100001420000012</c:v>
                </c:pt>
                <c:pt idx="3">
                  <c:v>35.989190579999999</c:v>
                </c:pt>
                <c:pt idx="4">
                  <c:v>35.198403879999994</c:v>
                </c:pt>
              </c:numCache>
            </c:numRef>
          </c:val>
          <c:extLst>
            <c:ext xmlns:c16="http://schemas.microsoft.com/office/drawing/2014/chart" uri="{C3380CC4-5D6E-409C-BE32-E72D297353CC}">
              <c16:uniqueId val="{00000001-15EE-4A01-8355-76B9A53F98A6}"/>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b="1">
                <a:solidFill>
                  <a:schemeClr val="accent1">
                    <a:lumMod val="50000"/>
                  </a:schemeClr>
                </a:solidFill>
              </a:rPr>
              <a:t>CONSOLIDADO</a:t>
            </a:r>
            <a:r>
              <a:rPr lang="es-CO" b="1" baseline="0">
                <a:solidFill>
                  <a:schemeClr val="accent1">
                    <a:lumMod val="50000"/>
                  </a:schemeClr>
                </a:solidFill>
              </a:rPr>
              <a:t> SAC - MARZO 2024</a:t>
            </a:r>
            <a:endParaRPr lang="es-CO" b="1">
              <a:solidFill>
                <a:schemeClr val="accent1">
                  <a:lumMod val="50000"/>
                </a:schemeClr>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3491551463472363"/>
          <c:y val="1.9670799442651859E-2"/>
          <c:w val="0.68110295249477537"/>
          <c:h val="0.59772853511771762"/>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22</c:v>
                </c:pt>
                <c:pt idx="1">
                  <c:v>6</c:v>
                </c:pt>
                <c:pt idx="2">
                  <c:v>11</c:v>
                </c:pt>
                <c:pt idx="3">
                  <c:v>13</c:v>
                </c:pt>
                <c:pt idx="4">
                  <c:v>9</c:v>
                </c:pt>
              </c:numCache>
            </c:numRef>
          </c:val>
          <c:extLst>
            <c:ext xmlns:c16="http://schemas.microsoft.com/office/drawing/2014/chart" uri="{C3380CC4-5D6E-409C-BE32-E72D297353CC}">
              <c16:uniqueId val="{00000000-9111-4E55-A057-61E2FDF5FAE8}"/>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15</c:v>
                </c:pt>
                <c:pt idx="2">
                  <c:v>3</c:v>
                </c:pt>
                <c:pt idx="3">
                  <c:v>1</c:v>
                </c:pt>
                <c:pt idx="4">
                  <c:v>10</c:v>
                </c:pt>
              </c:numCache>
            </c:numRef>
          </c:val>
          <c:extLst>
            <c:ext xmlns:c16="http://schemas.microsoft.com/office/drawing/2014/chart" uri="{C3380CC4-5D6E-409C-BE32-E72D297353CC}">
              <c16:uniqueId val="{00000001-9111-4E55-A057-61E2FDF5FAE8}"/>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9111-4E55-A057-61E2FDF5FAE8}"/>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282</c:v>
                </c:pt>
                <c:pt idx="1">
                  <c:v>175</c:v>
                </c:pt>
                <c:pt idx="2">
                  <c:v>137</c:v>
                </c:pt>
                <c:pt idx="3">
                  <c:v>180</c:v>
                </c:pt>
                <c:pt idx="4">
                  <c:v>140</c:v>
                </c:pt>
              </c:numCache>
            </c:numRef>
          </c:val>
          <c:extLst>
            <c:ext xmlns:c16="http://schemas.microsoft.com/office/drawing/2014/chart" uri="{C3380CC4-5D6E-409C-BE32-E72D297353CC}">
              <c16:uniqueId val="{00000003-9111-4E55-A057-61E2FDF5FAE8}"/>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9111-4E55-A057-61E2FDF5FAE8}"/>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2</c:v>
                </c:pt>
              </c:numCache>
            </c:numRef>
          </c:val>
          <c:extLst>
            <c:ext xmlns:c16="http://schemas.microsoft.com/office/drawing/2014/chart" uri="{C3380CC4-5D6E-409C-BE32-E72D297353CC}">
              <c16:uniqueId val="{00000005-9111-4E55-A057-61E2FDF5FAE8}"/>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-Marzo.xlsx]Graf Tipol!TablaDinámica6</c:name>
    <c:fmtId val="73"/>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4742197891113635"/>
          <c:y val="3.212851775071858E-2"/>
          <c:w val="0.61830336851037337"/>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75E1-4774-B2C5-556E51DB1F17}"/>
              </c:ext>
            </c:extLst>
          </c:dPt>
          <c:dPt>
            <c:idx val="2"/>
            <c:invertIfNegative val="0"/>
            <c:bubble3D val="0"/>
            <c:extLst>
              <c:ext xmlns:c16="http://schemas.microsoft.com/office/drawing/2014/chart" uri="{C3380CC4-5D6E-409C-BE32-E72D297353CC}">
                <c16:uniqueId val="{00000002-75E1-4774-B2C5-556E51DB1F17}"/>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75E1-4774-B2C5-556E51DB1F17}"/>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75E1-4774-B2C5-556E51DB1F17}"/>
              </c:ext>
            </c:extLst>
          </c:dPt>
          <c:dPt>
            <c:idx val="5"/>
            <c:invertIfNegative val="0"/>
            <c:bubble3D val="0"/>
            <c:extLst>
              <c:ext xmlns:c16="http://schemas.microsoft.com/office/drawing/2014/chart" uri="{C3380CC4-5D6E-409C-BE32-E72D297353CC}">
                <c16:uniqueId val="{00000007-75E1-4774-B2C5-556E51DB1F17}"/>
              </c:ext>
            </c:extLst>
          </c:dPt>
          <c:dPt>
            <c:idx val="6"/>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75E1-4774-B2C5-556E51DB1F17}"/>
              </c:ext>
            </c:extLst>
          </c:dPt>
          <c:dPt>
            <c:idx val="7"/>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B-75E1-4774-B2C5-556E51DB1F17}"/>
              </c:ext>
            </c:extLst>
          </c:dPt>
          <c:dPt>
            <c:idx val="8"/>
            <c:invertIfNegative val="0"/>
            <c:bubble3D val="0"/>
            <c:extLst>
              <c:ext xmlns:c16="http://schemas.microsoft.com/office/drawing/2014/chart" uri="{C3380CC4-5D6E-409C-BE32-E72D297353CC}">
                <c16:uniqueId val="{0000000C-75E1-4774-B2C5-556E51DB1F17}"/>
              </c:ext>
            </c:extLst>
          </c:dPt>
          <c:dPt>
            <c:idx val="9"/>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E-75E1-4774-B2C5-556E51DB1F17}"/>
              </c:ext>
            </c:extLst>
          </c:dPt>
          <c:dPt>
            <c:idx val="10"/>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75E1-4774-B2C5-556E51DB1F17}"/>
              </c:ext>
            </c:extLst>
          </c:dPt>
          <c:dPt>
            <c:idx val="11"/>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75E1-4774-B2C5-556E51DB1F17}"/>
              </c:ext>
            </c:extLst>
          </c:dPt>
          <c:dPt>
            <c:idx val="12"/>
            <c:invertIfNegative val="0"/>
            <c:bubble3D val="0"/>
            <c:extLst>
              <c:ext xmlns:c16="http://schemas.microsoft.com/office/drawing/2014/chart" uri="{C3380CC4-5D6E-409C-BE32-E72D297353CC}">
                <c16:uniqueId val="{00000013-75E1-4774-B2C5-556E51DB1F17}"/>
              </c:ext>
            </c:extLst>
          </c:dPt>
          <c:dPt>
            <c:idx val="13"/>
            <c:invertIfNegative val="0"/>
            <c:bubble3D val="0"/>
            <c:extLst>
              <c:ext xmlns:c16="http://schemas.microsoft.com/office/drawing/2014/chart" uri="{C3380CC4-5D6E-409C-BE32-E72D297353CC}">
                <c16:uniqueId val="{00000014-75E1-4774-B2C5-556E51DB1F17}"/>
              </c:ext>
            </c:extLst>
          </c:dPt>
          <c:dPt>
            <c:idx val="14"/>
            <c:invertIfNegative val="0"/>
            <c:bubble3D val="0"/>
            <c:extLst>
              <c:ext xmlns:c16="http://schemas.microsoft.com/office/drawing/2014/chart" uri="{C3380CC4-5D6E-409C-BE32-E72D297353CC}">
                <c16:uniqueId val="{00000015-75E1-4774-B2C5-556E51DB1F17}"/>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75E1-4774-B2C5-556E51DB1F17}"/>
              </c:ext>
            </c:extLst>
          </c:dPt>
          <c:dPt>
            <c:idx val="16"/>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75E1-4774-B2C5-556E51DB1F17}"/>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Tipol'!$A$4:$A$21</c:f>
              <c:strCache>
                <c:ptCount val="17"/>
                <c:pt idx="0">
                  <c:v>VEHÍCULOS</c:v>
                </c:pt>
                <c:pt idx="1">
                  <c:v>SIGAB</c:v>
                </c:pt>
                <c:pt idx="2">
                  <c:v>RECOLECCIÓN Y TRANSPORTE</c:v>
                </c:pt>
                <c:pt idx="3">
                  <c:v>PUNTOS CRITICOS Y ARROJOS CLANDESTINOS</c:v>
                </c:pt>
                <c:pt idx="4">
                  <c:v>PAGINA WEB</c:v>
                </c:pt>
                <c:pt idx="5">
                  <c:v>LIXIVIADOS</c:v>
                </c:pt>
                <c:pt idx="6">
                  <c:v>INFORMACIÓN</c:v>
                </c:pt>
                <c:pt idx="7">
                  <c:v>FINANCIERO</c:v>
                </c:pt>
                <c:pt idx="8">
                  <c:v>DOTACIÓN</c:v>
                </c:pt>
                <c:pt idx="9">
                  <c:v>DERRAME DE LIXIVIADOS</c:v>
                </c:pt>
                <c:pt idx="10">
                  <c:v>CONTENERIZACIÓN</c:v>
                </c:pt>
                <c:pt idx="11">
                  <c:v>CLUS</c:v>
                </c:pt>
                <c:pt idx="12">
                  <c:v>CESTAS</c:v>
                </c:pt>
                <c:pt idx="13">
                  <c:v>CARACTERISTICAS DE LAS BASES DE OPERACIÓN </c:v>
                </c:pt>
                <c:pt idx="14">
                  <c:v>CARACTER AMBIENTAL </c:v>
                </c:pt>
                <c:pt idx="15">
                  <c:v>BARRIDO Y LIMPIEZA</c:v>
                </c:pt>
                <c:pt idx="16">
                  <c:v>ANULADA</c:v>
                </c:pt>
              </c:strCache>
            </c:strRef>
          </c:cat>
          <c:val>
            <c:numRef>
              <c:f>'Graf Tipol'!$B$4:$B$21</c:f>
              <c:numCache>
                <c:formatCode>General</c:formatCode>
                <c:ptCount val="17"/>
                <c:pt idx="0">
                  <c:v>115</c:v>
                </c:pt>
                <c:pt idx="1">
                  <c:v>30</c:v>
                </c:pt>
                <c:pt idx="2">
                  <c:v>246</c:v>
                </c:pt>
                <c:pt idx="3">
                  <c:v>18</c:v>
                </c:pt>
                <c:pt idx="4">
                  <c:v>8</c:v>
                </c:pt>
                <c:pt idx="5">
                  <c:v>1</c:v>
                </c:pt>
                <c:pt idx="6">
                  <c:v>157</c:v>
                </c:pt>
                <c:pt idx="7">
                  <c:v>21</c:v>
                </c:pt>
                <c:pt idx="8">
                  <c:v>1</c:v>
                </c:pt>
                <c:pt idx="9">
                  <c:v>83</c:v>
                </c:pt>
                <c:pt idx="10">
                  <c:v>137</c:v>
                </c:pt>
                <c:pt idx="11">
                  <c:v>48</c:v>
                </c:pt>
                <c:pt idx="12">
                  <c:v>1</c:v>
                </c:pt>
                <c:pt idx="13">
                  <c:v>2</c:v>
                </c:pt>
                <c:pt idx="14">
                  <c:v>5</c:v>
                </c:pt>
                <c:pt idx="15">
                  <c:v>138</c:v>
                </c:pt>
                <c:pt idx="16">
                  <c:v>15</c:v>
                </c:pt>
              </c:numCache>
            </c:numRef>
          </c:val>
          <c:extLst>
            <c:ext xmlns:c16="http://schemas.microsoft.com/office/drawing/2014/chart" uri="{C3380CC4-5D6E-409C-BE32-E72D297353CC}">
              <c16:uniqueId val="{0000001A-75E1-4774-B2C5-556E51DB1F17}"/>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23</c:v>
                </c:pt>
              </c:numCache>
            </c:numRef>
          </c:val>
          <c:extLst>
            <c:ext xmlns:c16="http://schemas.microsoft.com/office/drawing/2014/chart" uri="{C3380CC4-5D6E-409C-BE32-E72D297353CC}">
              <c16:uniqueId val="{00000000-17F4-4F04-9BF9-F3F68E5EBA4B}"/>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14</c:v>
                </c:pt>
              </c:numCache>
            </c:numRef>
          </c:val>
          <c:extLst>
            <c:ext xmlns:c16="http://schemas.microsoft.com/office/drawing/2014/chart" uri="{C3380CC4-5D6E-409C-BE32-E72D297353CC}">
              <c16:uniqueId val="{00000001-17F4-4F04-9BF9-F3F68E5EBA4B}"/>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11</c:v>
                </c:pt>
              </c:numCache>
            </c:numRef>
          </c:val>
          <c:extLst>
            <c:ext xmlns:c16="http://schemas.microsoft.com/office/drawing/2014/chart" uri="{C3380CC4-5D6E-409C-BE32-E72D297353CC}">
              <c16:uniqueId val="{00000002-17F4-4F04-9BF9-F3F68E5EBA4B}"/>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10</c:v>
                </c:pt>
              </c:numCache>
            </c:numRef>
          </c:val>
          <c:extLst>
            <c:ext xmlns:c16="http://schemas.microsoft.com/office/drawing/2014/chart" uri="{C3380CC4-5D6E-409C-BE32-E72D297353CC}">
              <c16:uniqueId val="{00000003-17F4-4F04-9BF9-F3F68E5EBA4B}"/>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11</c:v>
                </c:pt>
              </c:numCache>
            </c:numRef>
          </c:val>
          <c:extLst>
            <c:ext xmlns:c16="http://schemas.microsoft.com/office/drawing/2014/chart" uri="{C3380CC4-5D6E-409C-BE32-E72D297353CC}">
              <c16:uniqueId val="{00000004-17F4-4F04-9BF9-F3F68E5EBA4B}"/>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ESTADO</a:t>
            </a:r>
            <a:r>
              <a:rPr lang="es-CO" b="1" baseline="0">
                <a:solidFill>
                  <a:schemeClr val="tx1"/>
                </a:solidFill>
              </a:rPr>
              <a:t> DE INFORMES DE INCUMPLIMIENTO POR CONCEPTO DE MULTAS - MARZO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15</c:v>
                </c:pt>
                <c:pt idx="2">
                  <c:v>3</c:v>
                </c:pt>
                <c:pt idx="3">
                  <c:v>1</c:v>
                </c:pt>
                <c:pt idx="4">
                  <c:v>10</c:v>
                </c:pt>
              </c:numCache>
            </c:numRef>
          </c:val>
          <c:extLst>
            <c:ext xmlns:c16="http://schemas.microsoft.com/office/drawing/2014/chart" uri="{C3380CC4-5D6E-409C-BE32-E72D297353CC}">
              <c16:uniqueId val="{00000000-B5D0-4EE8-B2BF-A113868E1781}"/>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B5D0-4EE8-B2BF-A113868E1781}"/>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11</c:v>
                </c:pt>
                <c:pt idx="3">
                  <c:v>6</c:v>
                </c:pt>
              </c:numCache>
            </c:numRef>
          </c:val>
          <c:extLst>
            <c:ext xmlns:c16="http://schemas.microsoft.com/office/drawing/2014/chart" uri="{C3380CC4-5D6E-409C-BE32-E72D297353CC}">
              <c16:uniqueId val="{00000002-B5D0-4EE8-B2BF-A113868E1781}"/>
            </c:ext>
          </c:extLst>
        </c:ser>
        <c:ser>
          <c:idx val="3"/>
          <c:order val="3"/>
          <c:tx>
            <c:strRef>
              <c:f>'Graf Mult'!$F$75</c:f>
              <c:strCache>
                <c:ptCount val="1"/>
                <c:pt idx="0">
                  <c:v>DESESTIMADO</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B5D0-4EE8-B2BF-A113868E1781}"/>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MARZO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PP'!$B$14:$B$19</c:f>
              <c:numCache>
                <c:formatCode>General</c:formatCode>
                <c:ptCount val="6"/>
                <c:pt idx="0">
                  <c:v>25</c:v>
                </c:pt>
                <c:pt idx="1">
                  <c:v>4</c:v>
                </c:pt>
                <c:pt idx="2">
                  <c:v>10</c:v>
                </c:pt>
                <c:pt idx="3">
                  <c:v>18</c:v>
                </c:pt>
                <c:pt idx="4">
                  <c:v>19</c:v>
                </c:pt>
              </c:numCache>
            </c:numRef>
          </c:val>
          <c:extLst>
            <c:ext xmlns:c16="http://schemas.microsoft.com/office/drawing/2014/chart" uri="{C3380CC4-5D6E-409C-BE32-E72D297353CC}">
              <c16:uniqueId val="{00000000-97AE-4619-A3AE-755A333F6BB5}"/>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PP'!$C$14:$C$19</c:f>
              <c:numCache>
                <c:formatCode>General</c:formatCode>
                <c:ptCount val="6"/>
                <c:pt idx="0">
                  <c:v>4</c:v>
                </c:pt>
                <c:pt idx="2">
                  <c:v>14</c:v>
                </c:pt>
              </c:numCache>
            </c:numRef>
          </c:val>
          <c:extLst>
            <c:ext xmlns:c16="http://schemas.microsoft.com/office/drawing/2014/chart" uri="{C3380CC4-5D6E-409C-BE32-E72D297353CC}">
              <c16:uniqueId val="{00000001-97AE-4619-A3AE-755A333F6BB5}"/>
            </c:ext>
          </c:extLst>
        </c:ser>
        <c:ser>
          <c:idx val="2"/>
          <c:order val="2"/>
          <c:tx>
            <c:strRef>
              <c:f>'Graf PP'!$D$13</c:f>
              <c:strCache>
                <c:ptCount val="1"/>
                <c:pt idx="0">
                  <c:v>DESESTIMADO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PP'!$D$14:$D$19</c:f>
              <c:numCache>
                <c:formatCode>General</c:formatCode>
                <c:ptCount val="6"/>
                <c:pt idx="0">
                  <c:v>3</c:v>
                </c:pt>
                <c:pt idx="2">
                  <c:v>2</c:v>
                </c:pt>
              </c:numCache>
            </c:numRef>
          </c:val>
          <c:extLst>
            <c:ext xmlns:c16="http://schemas.microsoft.com/office/drawing/2014/chart" uri="{C3380CC4-5D6E-409C-BE32-E72D297353CC}">
              <c16:uniqueId val="{00000002-97AE-4619-A3AE-755A333F6BB5}"/>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'[graficas solicitudes de descuento.xlsx]Hoja3'!$A$3</c:f>
              <c:strCache>
                <c:ptCount val="1"/>
                <c:pt idx="0">
                  <c:v>ABIERTO - ESCALADO A LA UNIDAD Y LA SSPD</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descuento.xlsx]Hoja3'!$B$3:$F$3</c:f>
              <c:numCache>
                <c:formatCode>General</c:formatCode>
                <c:ptCount val="5"/>
                <c:pt idx="0">
                  <c:v>9373</c:v>
                </c:pt>
                <c:pt idx="1">
                  <c:v>1</c:v>
                </c:pt>
                <c:pt idx="2">
                  <c:v>193</c:v>
                </c:pt>
                <c:pt idx="3">
                  <c:v>35</c:v>
                </c:pt>
                <c:pt idx="4">
                  <c:v>16</c:v>
                </c:pt>
              </c:numCache>
            </c:numRef>
          </c:val>
          <c:extLst>
            <c:ext xmlns:c16="http://schemas.microsoft.com/office/drawing/2014/chart" uri="{C3380CC4-5D6E-409C-BE32-E72D297353CC}">
              <c16:uniqueId val="{00000000-4BC3-4EEC-86FC-DB5BAFA57373}"/>
            </c:ext>
          </c:extLst>
        </c:ser>
        <c:ser>
          <c:idx val="1"/>
          <c:order val="1"/>
          <c:tx>
            <c:strRef>
              <c:f>'[graficas solicitudes de descuento.xlsx]Hoja3'!$A$4</c:f>
              <c:strCache>
                <c:ptCount val="1"/>
                <c:pt idx="0">
                  <c:v>ABIERTO - REVISIÓN INTERVENTORÍA</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descuento.xlsx]Hoja3'!$B$4:$F$4</c:f>
              <c:numCache>
                <c:formatCode>General</c:formatCode>
                <c:ptCount val="5"/>
                <c:pt idx="0">
                  <c:v>3576</c:v>
                </c:pt>
                <c:pt idx="2">
                  <c:v>34</c:v>
                </c:pt>
                <c:pt idx="4">
                  <c:v>6</c:v>
                </c:pt>
              </c:numCache>
            </c:numRef>
          </c:val>
          <c:extLst>
            <c:ext xmlns:c16="http://schemas.microsoft.com/office/drawing/2014/chart" uri="{C3380CC4-5D6E-409C-BE32-E72D297353CC}">
              <c16:uniqueId val="{00000001-4BC3-4EEC-86FC-DB5BAFA57373}"/>
            </c:ext>
          </c:extLst>
        </c:ser>
        <c:ser>
          <c:idx val="2"/>
          <c:order val="2"/>
          <c:tx>
            <c:strRef>
              <c:f>'[graficas solicitudes de descuento.xlsx]Hoja3'!$A$5</c:f>
              <c:strCache>
                <c:ptCount val="1"/>
                <c:pt idx="0">
                  <c:v>CERRADO</c:v>
                </c:pt>
              </c:strCache>
            </c:strRef>
          </c:tx>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descuento.xlsx]Hoja3'!$B$5:$F$5</c:f>
              <c:numCache>
                <c:formatCode>General</c:formatCode>
                <c:ptCount val="5"/>
                <c:pt idx="0">
                  <c:v>76</c:v>
                </c:pt>
                <c:pt idx="1">
                  <c:v>3</c:v>
                </c:pt>
                <c:pt idx="2">
                  <c:v>1</c:v>
                </c:pt>
                <c:pt idx="3">
                  <c:v>1</c:v>
                </c:pt>
                <c:pt idx="4">
                  <c:v>74</c:v>
                </c:pt>
              </c:numCache>
            </c:numRef>
          </c:val>
          <c:extLst>
            <c:ext xmlns:c16="http://schemas.microsoft.com/office/drawing/2014/chart" uri="{C3380CC4-5D6E-409C-BE32-E72D297353CC}">
              <c16:uniqueId val="{00000002-4BC3-4EEC-86FC-DB5BAFA57373}"/>
            </c:ext>
          </c:extLst>
        </c:ser>
        <c:ser>
          <c:idx val="3"/>
          <c:order val="3"/>
          <c:tx>
            <c:strRef>
              <c:f>'[graficas solicitudes de descuento.xlsx]Hoja3'!$A$6</c:f>
              <c:strCache>
                <c:ptCount val="1"/>
                <c:pt idx="0">
                  <c:v>ABIERTO - GESTION CONCESIONARIO</c:v>
                </c:pt>
              </c:strCache>
            </c:strRef>
          </c:tx>
          <c:spPr>
            <a:solidFill>
              <a:schemeClr val="accent6">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descuento.xlsx]Hoja3'!$B$6:$F$6</c:f>
              <c:numCache>
                <c:formatCode>General</c:formatCode>
                <c:ptCount val="5"/>
                <c:pt idx="0">
                  <c:v>5</c:v>
                </c:pt>
                <c:pt idx="3">
                  <c:v>26</c:v>
                </c:pt>
                <c:pt idx="4">
                  <c:v>1</c:v>
                </c:pt>
              </c:numCache>
            </c:numRef>
          </c:val>
          <c:extLst>
            <c:ext xmlns:c16="http://schemas.microsoft.com/office/drawing/2014/chart" uri="{C3380CC4-5D6E-409C-BE32-E72D297353CC}">
              <c16:uniqueId val="{00000003-4BC3-4EEC-86FC-DB5BAFA57373}"/>
            </c:ext>
          </c:extLst>
        </c:ser>
        <c:dLbls>
          <c:showLegendKey val="0"/>
          <c:showVal val="1"/>
          <c:showCatName val="0"/>
          <c:showSerName val="0"/>
          <c:showPercent val="0"/>
          <c:showBubbleSize val="0"/>
        </c:dLbls>
        <c:gapWidth val="150"/>
        <c:shape val="box"/>
        <c:axId val="2092409648"/>
        <c:axId val="185013760"/>
        <c:axId val="0"/>
      </c:bar3DChart>
      <c:catAx>
        <c:axId val="2092409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cap="none" spc="0" normalizeH="0" baseline="0">
                <a:solidFill>
                  <a:schemeClr val="tx1">
                    <a:lumMod val="65000"/>
                    <a:lumOff val="35000"/>
                  </a:schemeClr>
                </a:solidFill>
                <a:latin typeface="+mn-lt"/>
                <a:ea typeface="+mn-ea"/>
                <a:cs typeface="+mn-cs"/>
              </a:defRPr>
            </a:pPr>
            <a:endParaRPr lang="es-CO"/>
          </a:p>
        </c:txPr>
        <c:crossAx val="185013760"/>
        <c:crosses val="autoZero"/>
        <c:auto val="1"/>
        <c:lblAlgn val="ctr"/>
        <c:lblOffset val="100"/>
        <c:noMultiLvlLbl val="0"/>
      </c:catAx>
      <c:valAx>
        <c:axId val="185013760"/>
        <c:scaling>
          <c:orientation val="minMax"/>
          <c:max val="10000"/>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2092409648"/>
        <c:crosses val="autoZero"/>
        <c:crossBetween val="between"/>
        <c:majorUnit val="1000"/>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marzo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2208353.9943017797</c:v>
                </c:pt>
                <c:pt idx="1">
                  <c:v>1858452.5423512403</c:v>
                </c:pt>
                <c:pt idx="2">
                  <c:v>1101468.3206402701</c:v>
                </c:pt>
                <c:pt idx="3">
                  <c:v>970798.40900004993</c:v>
                </c:pt>
                <c:pt idx="4">
                  <c:v>996847.12430397002</c:v>
                </c:pt>
              </c:numCache>
            </c:numRef>
          </c:val>
          <c:extLst>
            <c:ext xmlns:c16="http://schemas.microsoft.com/office/drawing/2014/chart" uri="{C3380CC4-5D6E-409C-BE32-E72D297353CC}">
              <c16:uniqueId val="{00000000-BA24-4934-BC3A-165A1CECD828}"/>
            </c:ext>
          </c:extLst>
        </c:ser>
        <c:ser>
          <c:idx val="1"/>
          <c:order val="1"/>
          <c:tx>
            <c:strRef>
              <c:f>Grafica1!$E$29</c:f>
              <c:strCache>
                <c:ptCount val="1"/>
                <c:pt idx="0">
                  <c:v>vr. total recaudo a marzo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1207610.019637</c:v>
                </c:pt>
                <c:pt idx="1">
                  <c:v>1174197.8258390001</c:v>
                </c:pt>
                <c:pt idx="2">
                  <c:v>836602.13221399998</c:v>
                </c:pt>
                <c:pt idx="3">
                  <c:v>640848.53160500003</c:v>
                </c:pt>
                <c:pt idx="4">
                  <c:v>753352.26902999997</c:v>
                </c:pt>
              </c:numCache>
            </c:numRef>
          </c:val>
          <c:extLst>
            <c:ext xmlns:c16="http://schemas.microsoft.com/office/drawing/2014/chart" uri="{C3380CC4-5D6E-409C-BE32-E72D297353CC}">
              <c16:uniqueId val="{00000001-BA24-4934-BC3A-165A1CECD828}"/>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0.54683715688381418</c:v>
                </c:pt>
                <c:pt idx="1">
                  <c:v>0.63181480241268451</c:v>
                </c:pt>
                <c:pt idx="2">
                  <c:v>0.75953353949180613</c:v>
                </c:pt>
                <c:pt idx="3">
                  <c:v>0.66012523883830043</c:v>
                </c:pt>
                <c:pt idx="4">
                  <c:v>0.75573500756800016</c:v>
                </c:pt>
              </c:numCache>
            </c:numRef>
          </c:val>
          <c:extLst>
            <c:ext xmlns:c16="http://schemas.microsoft.com/office/drawing/2014/chart" uri="{C3380CC4-5D6E-409C-BE32-E72D297353CC}">
              <c16:uniqueId val="{00000002-BA24-4934-BC3A-165A1CECD828}"/>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EC72-4A30-A465-4A43AC71CE89}"/>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EC72-4A30-A465-4A43AC71CE89}"/>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EC72-4A30-A465-4A43AC71CE89}"/>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EC72-4A30-A465-4A43AC71CE89}"/>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EC72-4A30-A465-4A43AC71CE89}"/>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EC72-4A30-A465-4A43AC71CE89}"/>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111957.603343</c:v>
                </c:pt>
                <c:pt idx="1">
                  <c:v>113111.16513800001</c:v>
                </c:pt>
                <c:pt idx="2">
                  <c:v>67781.091016980004</c:v>
                </c:pt>
                <c:pt idx="3">
                  <c:v>61453.864175999995</c:v>
                </c:pt>
                <c:pt idx="4">
                  <c:v>56687.039864000006</c:v>
                </c:pt>
              </c:numCache>
            </c:numRef>
          </c:val>
          <c:extLst>
            <c:ext xmlns:c16="http://schemas.microsoft.com/office/drawing/2014/chart" uri="{C3380CC4-5D6E-409C-BE32-E72D297353CC}">
              <c16:uniqueId val="{00000006-EC72-4A30-A465-4A43AC71CE89}"/>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marzo 2024 final.xlsx]Grafica3b (2)!TablaDinámica1</c:name>
    <c:fmtId val="191"/>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oct-23</c:v>
                  </c:pt>
                  <c:pt idx="1">
                    <c:v>nov-23</c:v>
                  </c:pt>
                  <c:pt idx="2">
                    <c:v>dic-23</c:v>
                  </c:pt>
                  <c:pt idx="3">
                    <c:v>ene-24</c:v>
                  </c:pt>
                  <c:pt idx="4">
                    <c:v>feb-24</c:v>
                  </c:pt>
                  <c:pt idx="5">
                    <c:v>mar-24</c:v>
                  </c:pt>
                  <c:pt idx="6">
                    <c:v>oct-23</c:v>
                  </c:pt>
                  <c:pt idx="7">
                    <c:v>nov-23</c:v>
                  </c:pt>
                  <c:pt idx="8">
                    <c:v>dic-23</c:v>
                  </c:pt>
                  <c:pt idx="9">
                    <c:v>ene-24</c:v>
                  </c:pt>
                  <c:pt idx="10">
                    <c:v>feb-24</c:v>
                  </c:pt>
                  <c:pt idx="11">
                    <c:v>mar-24</c:v>
                  </c:pt>
                  <c:pt idx="12">
                    <c:v>oct-23</c:v>
                  </c:pt>
                  <c:pt idx="13">
                    <c:v>nov-23</c:v>
                  </c:pt>
                  <c:pt idx="14">
                    <c:v>dic-23</c:v>
                  </c:pt>
                  <c:pt idx="15">
                    <c:v>ene-24</c:v>
                  </c:pt>
                  <c:pt idx="16">
                    <c:v>feb-24</c:v>
                  </c:pt>
                  <c:pt idx="17">
                    <c:v>mar-24</c:v>
                  </c:pt>
                  <c:pt idx="18">
                    <c:v>oct-23</c:v>
                  </c:pt>
                  <c:pt idx="19">
                    <c:v>nov-23</c:v>
                  </c:pt>
                  <c:pt idx="20">
                    <c:v>dic-23</c:v>
                  </c:pt>
                  <c:pt idx="21">
                    <c:v>ene-24</c:v>
                  </c:pt>
                  <c:pt idx="22">
                    <c:v>feb-24</c:v>
                  </c:pt>
                  <c:pt idx="23">
                    <c:v>mar-24</c:v>
                  </c:pt>
                  <c:pt idx="24">
                    <c:v>oct-23</c:v>
                  </c:pt>
                  <c:pt idx="25">
                    <c:v>nov-23</c:v>
                  </c:pt>
                  <c:pt idx="26">
                    <c:v>dic-23</c:v>
                  </c:pt>
                  <c:pt idx="27">
                    <c:v>ene-24</c:v>
                  </c:pt>
                  <c:pt idx="28">
                    <c:v>feb-24</c:v>
                  </c:pt>
                  <c:pt idx="29">
                    <c:v>mar-24</c:v>
                  </c:pt>
                </c:lvl>
                <c:lvl>
                  <c:pt idx="0">
                    <c:v>ASE1</c:v>
                  </c:pt>
                  <c:pt idx="6">
                    <c:v>ASE2</c:v>
                  </c:pt>
                  <c:pt idx="12">
                    <c:v>ASE3</c:v>
                  </c:pt>
                  <c:pt idx="18">
                    <c:v>ASE4</c:v>
                  </c:pt>
                  <c:pt idx="24">
                    <c:v>ASE5</c:v>
                  </c:pt>
                </c:lvl>
              </c:multiLvlStrCache>
            </c:multiLvlStrRef>
          </c:cat>
          <c:val>
            <c:numRef>
              <c:f>'Grafica3b (2)'!$B$4:$B$44</c:f>
              <c:numCache>
                <c:formatCode>"$"\ #,##0</c:formatCode>
                <c:ptCount val="30"/>
                <c:pt idx="0">
                  <c:v>31201.666995439999</c:v>
                </c:pt>
                <c:pt idx="1">
                  <c:v>37029.476749709997</c:v>
                </c:pt>
                <c:pt idx="2">
                  <c:v>34100.831058000003</c:v>
                </c:pt>
                <c:pt idx="3">
                  <c:v>39313.723769999997</c:v>
                </c:pt>
                <c:pt idx="4">
                  <c:v>38913.282953000002</c:v>
                </c:pt>
                <c:pt idx="5">
                  <c:v>33730.596619999997</c:v>
                </c:pt>
                <c:pt idx="6">
                  <c:v>30449.309939999999</c:v>
                </c:pt>
                <c:pt idx="7">
                  <c:v>36968.705857000001</c:v>
                </c:pt>
                <c:pt idx="8">
                  <c:v>32014.056</c:v>
                </c:pt>
                <c:pt idx="9">
                  <c:v>38615.685054000001</c:v>
                </c:pt>
                <c:pt idx="10">
                  <c:v>40854.172423000004</c:v>
                </c:pt>
                <c:pt idx="11">
                  <c:v>33641.307660999999</c:v>
                </c:pt>
                <c:pt idx="12">
                  <c:v>20339.883243610002</c:v>
                </c:pt>
                <c:pt idx="13">
                  <c:v>21249.836948239998</c:v>
                </c:pt>
                <c:pt idx="14">
                  <c:v>20793.294180470002</c:v>
                </c:pt>
                <c:pt idx="15">
                  <c:v>22734.137090440003</c:v>
                </c:pt>
                <c:pt idx="16">
                  <c:v>22865.12325407</c:v>
                </c:pt>
                <c:pt idx="17">
                  <c:v>22181.830672470001</c:v>
                </c:pt>
                <c:pt idx="18">
                  <c:v>18049.045797999999</c:v>
                </c:pt>
                <c:pt idx="19">
                  <c:v>18295.453017</c:v>
                </c:pt>
                <c:pt idx="20">
                  <c:v>19284.388299999999</c:v>
                </c:pt>
                <c:pt idx="21">
                  <c:v>19936.490328</c:v>
                </c:pt>
                <c:pt idx="22">
                  <c:v>23365.499425999998</c:v>
                </c:pt>
                <c:pt idx="23">
                  <c:v>18151.874422000001</c:v>
                </c:pt>
                <c:pt idx="24">
                  <c:v>17780.616298000001</c:v>
                </c:pt>
                <c:pt idx="25">
                  <c:v>16855.797049999997</c:v>
                </c:pt>
                <c:pt idx="26">
                  <c:v>18143.321695999995</c:v>
                </c:pt>
                <c:pt idx="27">
                  <c:v>18228.056060000003</c:v>
                </c:pt>
                <c:pt idx="28">
                  <c:v>19518.012864000004</c:v>
                </c:pt>
                <c:pt idx="29">
                  <c:v>18940.970939999999</c:v>
                </c:pt>
              </c:numCache>
            </c:numRef>
          </c:val>
          <c:extLst>
            <c:ext xmlns:c16="http://schemas.microsoft.com/office/drawing/2014/chart" uri="{C3380CC4-5D6E-409C-BE32-E72D297353CC}">
              <c16:uniqueId val="{00000000-CB18-4FE8-B107-8004B35F88FC}"/>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oct-23</c:v>
                  </c:pt>
                  <c:pt idx="1">
                    <c:v>nov-23</c:v>
                  </c:pt>
                  <c:pt idx="2">
                    <c:v>dic-23</c:v>
                  </c:pt>
                  <c:pt idx="3">
                    <c:v>ene-24</c:v>
                  </c:pt>
                  <c:pt idx="4">
                    <c:v>feb-24</c:v>
                  </c:pt>
                  <c:pt idx="5">
                    <c:v>mar-24</c:v>
                  </c:pt>
                  <c:pt idx="6">
                    <c:v>oct-23</c:v>
                  </c:pt>
                  <c:pt idx="7">
                    <c:v>nov-23</c:v>
                  </c:pt>
                  <c:pt idx="8">
                    <c:v>dic-23</c:v>
                  </c:pt>
                  <c:pt idx="9">
                    <c:v>ene-24</c:v>
                  </c:pt>
                  <c:pt idx="10">
                    <c:v>feb-24</c:v>
                  </c:pt>
                  <c:pt idx="11">
                    <c:v>mar-24</c:v>
                  </c:pt>
                  <c:pt idx="12">
                    <c:v>oct-23</c:v>
                  </c:pt>
                  <c:pt idx="13">
                    <c:v>nov-23</c:v>
                  </c:pt>
                  <c:pt idx="14">
                    <c:v>dic-23</c:v>
                  </c:pt>
                  <c:pt idx="15">
                    <c:v>ene-24</c:v>
                  </c:pt>
                  <c:pt idx="16">
                    <c:v>feb-24</c:v>
                  </c:pt>
                  <c:pt idx="17">
                    <c:v>mar-24</c:v>
                  </c:pt>
                  <c:pt idx="18">
                    <c:v>oct-23</c:v>
                  </c:pt>
                  <c:pt idx="19">
                    <c:v>nov-23</c:v>
                  </c:pt>
                  <c:pt idx="20">
                    <c:v>dic-23</c:v>
                  </c:pt>
                  <c:pt idx="21">
                    <c:v>ene-24</c:v>
                  </c:pt>
                  <c:pt idx="22">
                    <c:v>feb-24</c:v>
                  </c:pt>
                  <c:pt idx="23">
                    <c:v>mar-24</c:v>
                  </c:pt>
                  <c:pt idx="24">
                    <c:v>oct-23</c:v>
                  </c:pt>
                  <c:pt idx="25">
                    <c:v>nov-23</c:v>
                  </c:pt>
                  <c:pt idx="26">
                    <c:v>dic-23</c:v>
                  </c:pt>
                  <c:pt idx="27">
                    <c:v>ene-24</c:v>
                  </c:pt>
                  <c:pt idx="28">
                    <c:v>feb-24</c:v>
                  </c:pt>
                  <c:pt idx="29">
                    <c:v>mar-24</c:v>
                  </c:pt>
                </c:lvl>
                <c:lvl>
                  <c:pt idx="0">
                    <c:v>ASE1</c:v>
                  </c:pt>
                  <c:pt idx="6">
                    <c:v>ASE2</c:v>
                  </c:pt>
                  <c:pt idx="12">
                    <c:v>ASE3</c:v>
                  </c:pt>
                  <c:pt idx="18">
                    <c:v>ASE4</c:v>
                  </c:pt>
                  <c:pt idx="24">
                    <c:v>ASE5</c:v>
                  </c:pt>
                </c:lvl>
              </c:multiLvlStrCache>
            </c:multiLvlStrRef>
          </c:cat>
          <c:val>
            <c:numRef>
              <c:f>'Grafica3b (2)'!$C$4:$C$44</c:f>
              <c:numCache>
                <c:formatCode>"$"\ #,##0</c:formatCode>
                <c:ptCount val="30"/>
                <c:pt idx="0">
                  <c:v>23797.902784000002</c:v>
                </c:pt>
                <c:pt idx="1">
                  <c:v>18415.097564</c:v>
                </c:pt>
                <c:pt idx="2">
                  <c:v>21127.983211999999</c:v>
                </c:pt>
                <c:pt idx="3">
                  <c:v>22114.267108</c:v>
                </c:pt>
                <c:pt idx="4">
                  <c:v>23785.979873</c:v>
                </c:pt>
                <c:pt idx="5">
                  <c:v>22892.639295000001</c:v>
                </c:pt>
                <c:pt idx="6">
                  <c:v>24084.181095</c:v>
                </c:pt>
                <c:pt idx="7">
                  <c:v>16448.817418999999</c:v>
                </c:pt>
                <c:pt idx="8">
                  <c:v>24512.283771999999</c:v>
                </c:pt>
                <c:pt idx="9">
                  <c:v>21161.630850000001</c:v>
                </c:pt>
                <c:pt idx="10">
                  <c:v>25887.140771999999</c:v>
                </c:pt>
                <c:pt idx="11">
                  <c:v>20429.214988</c:v>
                </c:pt>
                <c:pt idx="12">
                  <c:v>19119.878865999999</c:v>
                </c:pt>
                <c:pt idx="13">
                  <c:v>13841.508180000001</c:v>
                </c:pt>
                <c:pt idx="14">
                  <c:v>16285.789782</c:v>
                </c:pt>
                <c:pt idx="15">
                  <c:v>16183.612412</c:v>
                </c:pt>
                <c:pt idx="16">
                  <c:v>17554.945102000001</c:v>
                </c:pt>
                <c:pt idx="17">
                  <c:v>15941.147627</c:v>
                </c:pt>
                <c:pt idx="18">
                  <c:v>11805.042732</c:v>
                </c:pt>
                <c:pt idx="19">
                  <c:v>10287.558321</c:v>
                </c:pt>
                <c:pt idx="20">
                  <c:v>11316.868404999999</c:v>
                </c:pt>
                <c:pt idx="21">
                  <c:v>13748.24545</c:v>
                </c:pt>
                <c:pt idx="22">
                  <c:v>13050.692725000001</c:v>
                </c:pt>
                <c:pt idx="23">
                  <c:v>12290.263994000001</c:v>
                </c:pt>
                <c:pt idx="24">
                  <c:v>15914.648837999999</c:v>
                </c:pt>
                <c:pt idx="25">
                  <c:v>12130.533203000001</c:v>
                </c:pt>
                <c:pt idx="26">
                  <c:v>13416.726626</c:v>
                </c:pt>
                <c:pt idx="27">
                  <c:v>13736.609062</c:v>
                </c:pt>
                <c:pt idx="28">
                  <c:v>15364.056898999999</c:v>
                </c:pt>
                <c:pt idx="29">
                  <c:v>13976.89738</c:v>
                </c:pt>
              </c:numCache>
            </c:numRef>
          </c:val>
          <c:extLst>
            <c:ext xmlns:c16="http://schemas.microsoft.com/office/drawing/2014/chart" uri="{C3380CC4-5D6E-409C-BE32-E72D297353CC}">
              <c16:uniqueId val="{00000001-CB18-4FE8-B107-8004B35F88FC}"/>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marzo 2024 final.xlsx]Grafica4!TablaDinámica4</c:name>
    <c:fmtId val="11"/>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F50D-43F2-8003-7260BDA58C08}"/>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F50D-43F2-8003-7260BDA58C08}"/>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F50D-43F2-8003-7260BDA58C08}"/>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F50D-43F2-8003-7260BDA58C08}"/>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F50D-43F2-8003-7260BDA58C08}"/>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F50D-43F2-8003-7260BDA58C08}"/>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-1257.6709503899992</c:v>
                </c:pt>
                <c:pt idx="1">
                  <c:v>-15725.421669029998</c:v>
                </c:pt>
                <c:pt idx="2">
                  <c:v>-4745.3281639200004</c:v>
                </c:pt>
                <c:pt idx="3">
                  <c:v>-2881.8782807100006</c:v>
                </c:pt>
                <c:pt idx="4">
                  <c:v>-2342.8703566099998</c:v>
                </c:pt>
              </c:numCache>
            </c:numRef>
          </c:val>
          <c:extLst>
            <c:ext xmlns:c16="http://schemas.microsoft.com/office/drawing/2014/chart" uri="{C3380CC4-5D6E-409C-BE32-E72D297353CC}">
              <c16:uniqueId val="{00000006-F50D-43F2-8003-7260BDA58C08}"/>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10.145</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1.362</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325</a:t>
          </a:r>
        </a:p>
      </cdr:txBody>
    </cdr:sp>
  </cdr:relSizeAnchor>
  <cdr:relSizeAnchor xmlns:cdr="http://schemas.openxmlformats.org/drawingml/2006/chartDrawing">
    <cdr:from>
      <cdr:x>0.47871</cdr:x>
      <cdr:y>0.42824</cdr:y>
    </cdr:from>
    <cdr:to>
      <cdr:x>0.53724</cdr:x>
      <cdr:y>0.49658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3871202" y="1790690"/>
          <a:ext cx="473316"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181</a:t>
          </a:r>
        </a:p>
      </cdr:txBody>
    </cdr:sp>
  </cdr:relSizeAnchor>
  <cdr:relSizeAnchor xmlns:cdr="http://schemas.openxmlformats.org/drawingml/2006/chartDrawing">
    <cdr:from>
      <cdr:x>0.59441</cdr:x>
      <cdr:y>0.44647</cdr:y>
    </cdr:from>
    <cdr:to>
      <cdr:x>0.65392</cdr:x>
      <cdr:y>0.52848</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4806813" y="1866889"/>
          <a:ext cx="481241"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151</a:t>
          </a:r>
        </a:p>
      </cdr:txBody>
    </cdr:sp>
  </cdr:relSizeAnchor>
  <cdr:relSizeAnchor xmlns:cdr="http://schemas.openxmlformats.org/drawingml/2006/chartDrawing">
    <cdr:from>
      <cdr:x>0.72078</cdr:x>
      <cdr:y>0.46924</cdr:y>
    </cdr:from>
    <cdr:to>
      <cdr:x>0.78694</cdr:x>
      <cdr:y>0.53303</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5828721" y="1962132"/>
          <a:ext cx="535018" cy="26673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193</a:t>
          </a:r>
        </a:p>
      </cdr:txBody>
    </cdr:sp>
  </cdr:relSizeAnchor>
  <cdr:relSizeAnchor xmlns:cdr="http://schemas.openxmlformats.org/drawingml/2006/chartDrawing">
    <cdr:from>
      <cdr:x>0.84736</cdr:x>
      <cdr:y>0.45558</cdr:y>
    </cdr:from>
    <cdr:to>
      <cdr:x>0.9127</cdr:x>
      <cdr:y>0.52619</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6852368" y="1905015"/>
          <a:ext cx="528387"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161</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0.5881</cdr:y>
    </cdr:from>
    <cdr:to>
      <cdr:x>0.95672</cdr:x>
      <cdr:y>0.66495</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616" y="218640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69</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0.08768</cdr:x>
      <cdr:y>0.16872</cdr:y>
    </cdr:from>
    <cdr:to>
      <cdr:x>0.13833</cdr:x>
      <cdr:y>0.24514</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736570" y="598613"/>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2</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8</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14</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0.09111</cdr:x>
      <cdr:y>0.4989</cdr:y>
    </cdr:from>
    <cdr:to>
      <cdr:x>0.14717</cdr:x>
      <cdr:y>0.59947</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660400" y="1803401"/>
          <a:ext cx="406399" cy="36353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32</a:t>
          </a:r>
        </a:p>
      </cdr:txBody>
    </cdr:sp>
  </cdr:relSizeAnchor>
  <cdr:relSizeAnchor xmlns:cdr="http://schemas.openxmlformats.org/drawingml/2006/chartDrawing">
    <cdr:from>
      <cdr:x>0.3894</cdr:x>
      <cdr:y>0.26175</cdr:y>
    </cdr:from>
    <cdr:to>
      <cdr:x>0.44809</cdr:x>
      <cdr:y>0.34079</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2822575" y="946150"/>
          <a:ext cx="425449" cy="28573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6</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21/05/2024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132</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134</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149</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154</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157</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160</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162</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163</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315201898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172</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173</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206</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207</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208</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209</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210</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211</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213</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23</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24</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36</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37</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38</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39</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70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84830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0382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8533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59267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53</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58</a:t>
            </a:fld>
            <a:endParaRPr lang="es-CO"/>
          </a:p>
        </p:txBody>
      </p:sp>
    </p:spTree>
    <p:extLst>
      <p:ext uri="{BB962C8B-B14F-4D97-AF65-F5344CB8AC3E}">
        <p14:creationId xmlns:p14="http://schemas.microsoft.com/office/powerpoint/2010/main" val="2550935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7123434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22119061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67</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71</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72</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74</a:t>
            </a:fld>
            <a:endParaRPr lang="es-CO"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78</a:t>
            </a:fld>
            <a:endParaRPr lang="es-CO" altLang="es-CO"/>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81</a:t>
            </a:fld>
            <a:endParaRPr lang="es-CO" altLang="es-CO" dirty="0">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84</a:t>
            </a:fld>
            <a:endParaRPr lang="es-CO" altLang="es-CO"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85</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86</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87</a:t>
            </a:fld>
            <a:endParaRPr lang="es-CO" altLang="es-CO"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120</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21/05/2024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21/05/2024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2.png"/><Relationship Id="rId4" Type="http://schemas.openxmlformats.org/officeDocument/2006/relationships/image" Target="../media/image111.png"/></Relationships>
</file>

<file path=ppt/slides/_rels/slide10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3.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5.png"/></Relationships>
</file>

<file path=ppt/slides/_rels/slide10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2.png"/><Relationship Id="rId4" Type="http://schemas.openxmlformats.org/officeDocument/2006/relationships/image" Target="../media/image111.png"/></Relationships>
</file>

<file path=ppt/slides/_rels/slide10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4.png"/></Relationships>
</file>

<file path=ppt/slides/_rels/slide10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5.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2.png"/><Relationship Id="rId4" Type="http://schemas.openxmlformats.org/officeDocument/2006/relationships/image" Target="../media/image111.png"/></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2.png"/><Relationship Id="rId4" Type="http://schemas.openxmlformats.org/officeDocument/2006/relationships/image" Target="../media/image111.png"/></Relationships>
</file>

<file path=ppt/slides/_rels/slide11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6.png"/></Relationships>
</file>

<file path=ppt/slides/_rels/slide11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1.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37.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2.png"/><Relationship Id="rId4" Type="http://schemas.openxmlformats.org/officeDocument/2006/relationships/image" Target="../media/image111.png"/></Relationships>
</file>

<file path=ppt/slides/_rels/slide122.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40.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7.png"/></Relationships>
</file>

<file path=ppt/slides/_rels/slide123.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43.xml"/><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5.png"/></Relationships>
</file>

<file path=ppt/slides/_rels/slide12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2.png"/><Relationship Id="rId4" Type="http://schemas.openxmlformats.org/officeDocument/2006/relationships/image" Target="../media/image111.png"/></Relationships>
</file>

<file path=ppt/slides/_rels/slide12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9.png"/></Relationships>
</file>

<file path=ppt/slides/_rels/slide12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9.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2.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21.jpeg"/><Relationship Id="rId4" Type="http://schemas.openxmlformats.org/officeDocument/2006/relationships/image" Target="../media/image120.jpeg"/></Relationships>
</file>

<file path=ppt/slides/_rels/slide131.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0.jpeg"/><Relationship Id="rId4" Type="http://schemas.openxmlformats.org/officeDocument/2006/relationships/image" Target="../media/image4.jpeg"/></Relationships>
</file>

<file path=ppt/slides/_rels/slide132.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02.png"/><Relationship Id="rId2" Type="http://schemas.openxmlformats.org/officeDocument/2006/relationships/notesSlide" Target="../notesSlides/notesSlide108.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 Id="rId9" Type="http://schemas.openxmlformats.org/officeDocument/2006/relationships/image" Target="../media/image112.png"/></Relationships>
</file>

<file path=ppt/slides/_rels/slide133.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9.png"/><Relationship Id="rId7" Type="http://schemas.openxmlformats.org/officeDocument/2006/relationships/image" Target="../media/image111.png"/><Relationship Id="rId2" Type="http://schemas.openxmlformats.org/officeDocument/2006/relationships/image" Target="../media/image102.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3.jpeg"/><Relationship Id="rId4" Type="http://schemas.openxmlformats.org/officeDocument/2006/relationships/image" Target="../media/image5.png"/></Relationships>
</file>

<file path=ppt/slides/_rels/slide13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2.png"/></Relationships>
</file>

<file path=ppt/slides/_rels/slide13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2.png"/></Relationships>
</file>

<file path=ppt/slides/_rels/slide1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9.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5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105.png"/><Relationship Id="rId7" Type="http://schemas.openxmlformats.org/officeDocument/2006/relationships/image" Target="../media/image128.jpeg"/><Relationship Id="rId2" Type="http://schemas.openxmlformats.org/officeDocument/2006/relationships/notesSlide" Target="../notesSlides/notesSlide132.xml"/><Relationship Id="rId1" Type="http://schemas.openxmlformats.org/officeDocument/2006/relationships/slideLayout" Target="../slideLayouts/slideLayout7.xml"/><Relationship Id="rId6" Type="http://schemas.openxmlformats.org/officeDocument/2006/relationships/image" Target="../media/image127.jpeg"/><Relationship Id="rId5" Type="http://schemas.openxmlformats.org/officeDocument/2006/relationships/image" Target="../media/image5.png"/><Relationship Id="rId4" Type="http://schemas.openxmlformats.org/officeDocument/2006/relationships/image" Target="../media/image126.png"/><Relationship Id="rId9" Type="http://schemas.openxmlformats.org/officeDocument/2006/relationships/image" Target="../media/image112.png"/></Relationships>
</file>

<file path=ppt/slides/_rels/slide1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6.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7.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6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30.svg"/><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2.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3.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4.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1.png"/><Relationship Id="rId7" Type="http://schemas.openxmlformats.org/officeDocument/2006/relationships/image" Target="../media/image6.png"/><Relationship Id="rId2" Type="http://schemas.openxmlformats.org/officeDocument/2006/relationships/notesSlide" Target="../notesSlides/notesSlide150.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4.jpeg"/><Relationship Id="rId4" Type="http://schemas.openxmlformats.org/officeDocument/2006/relationships/image" Target="../media/image133.jpeg"/><Relationship Id="rId9" Type="http://schemas.openxmlformats.org/officeDocument/2006/relationships/chart" Target="../charts/chart58.xml"/></Relationships>
</file>

<file path=ppt/slides/_rels/slide2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06.png"/><Relationship Id="rId2" Type="http://schemas.openxmlformats.org/officeDocument/2006/relationships/notesSlide" Target="../notesSlides/notesSlide151.xml"/><Relationship Id="rId1" Type="http://schemas.openxmlformats.org/officeDocument/2006/relationships/slideLayout" Target="../slideLayouts/slideLayout2.xml"/><Relationship Id="rId6" Type="http://schemas.openxmlformats.org/officeDocument/2006/relationships/image" Target="../media/image122.jpeg"/><Relationship Id="rId11" Type="http://schemas.openxmlformats.org/officeDocument/2006/relationships/image" Target="../media/image141.svg"/><Relationship Id="rId5" Type="http://schemas.openxmlformats.org/officeDocument/2006/relationships/image" Target="../media/image132.png"/><Relationship Id="rId10" Type="http://schemas.openxmlformats.org/officeDocument/2006/relationships/image" Target="../media/image140.svg"/><Relationship Id="rId4" Type="http://schemas.openxmlformats.org/officeDocument/2006/relationships/image" Target="../media/image5.png"/><Relationship Id="rId9" Type="http://schemas.openxmlformats.org/officeDocument/2006/relationships/image" Target="../media/image139.svg"/></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7.png"/><Relationship Id="rId7"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5.png"/><Relationship Id="rId10" Type="http://schemas.openxmlformats.org/officeDocument/2006/relationships/image" Target="../media/image29.png"/><Relationship Id="rId4" Type="http://schemas.openxmlformats.org/officeDocument/2006/relationships/image" Target="../media/image24.png"/><Relationship Id="rId9" Type="http://schemas.openxmlformats.org/officeDocument/2006/relationships/image" Target="../media/image28.png"/></Relationships>
</file>

<file path=ppt/slides/_rels/slide2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7.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png"/><Relationship Id="rId9"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image" Target="../media/image42.png"/><Relationship Id="rId7" Type="http://schemas.openxmlformats.org/officeDocument/2006/relationships/image" Target="../media/image44.jpe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9.png"/><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2.png"/><Relationship Id="rId7" Type="http://schemas.openxmlformats.org/officeDocument/2006/relationships/image" Target="../media/image48.jpe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46.png"/><Relationship Id="rId4" Type="http://schemas.openxmlformats.org/officeDocument/2006/relationships/image" Target="../media/image38.png"/></Relationships>
</file>

<file path=ppt/slides/_rels/slide31.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2.png"/><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jpeg"/><Relationship Id="rId4" Type="http://schemas.openxmlformats.org/officeDocument/2006/relationships/image" Target="../media/image38.png"/><Relationship Id="rId9" Type="http://schemas.openxmlformats.org/officeDocument/2006/relationships/image" Target="../media/image54.jpeg"/></Relationships>
</file>

<file path=ppt/slides/_rels/slide32.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42.png"/><Relationship Id="rId7"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4.jpeg"/><Relationship Id="rId4" Type="http://schemas.openxmlformats.org/officeDocument/2006/relationships/image" Target="../media/image38.png"/></Relationships>
</file>

<file path=ppt/slides/_rels/slide33.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42.png"/><Relationship Id="rId7" Type="http://schemas.openxmlformats.org/officeDocument/2006/relationships/image" Target="../media/image60.jpe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9.jpeg"/><Relationship Id="rId5" Type="http://schemas.openxmlformats.org/officeDocument/2006/relationships/image" Target="../media/image10.jpeg"/><Relationship Id="rId4" Type="http://schemas.openxmlformats.org/officeDocument/2006/relationships/image" Target="../media/image38.png"/></Relationships>
</file>

<file path=ppt/slides/_rels/slide3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3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4.png"/><Relationship Id="rId7"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5.pn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4.png"/><Relationship Id="rId9" Type="http://schemas.openxmlformats.org/officeDocument/2006/relationships/image" Target="../media/image13.png"/></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4.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4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5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7.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5.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93.jpeg"/></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5.svg"/><Relationship Id="rId2" Type="http://schemas.openxmlformats.org/officeDocument/2006/relationships/image" Target="../media/image94.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5.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6.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4.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2.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2.png"/></Relationships>
</file>

<file path=ppt/slides/_rels/slide9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2.png"/></Relationships>
</file>

<file path=ppt/slides/_rels/slide9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102.png"/></Relationships>
</file>

<file path=ppt/slides/_rels/slide9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2.png"/></Relationships>
</file>

<file path=ppt/slides/_rels/slide9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73 – MARZO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8C5438E2-7776-A0EC-0A43-5B3655EE9C43}"/>
              </a:ext>
            </a:extLst>
          </p:cNvPr>
          <p:cNvGraphicFramePr>
            <a:graphicFrameLocks noGrp="1"/>
          </p:cNvGraphicFramePr>
          <p:nvPr>
            <p:extLst>
              <p:ext uri="{D42A27DB-BD31-4B8C-83A1-F6EECF244321}">
                <p14:modId xmlns:p14="http://schemas.microsoft.com/office/powerpoint/2010/main" val="2689723138"/>
              </p:ext>
            </p:extLst>
          </p:nvPr>
        </p:nvGraphicFramePr>
        <p:xfrm>
          <a:off x="398563" y="2534857"/>
          <a:ext cx="11229331" cy="1723242"/>
        </p:xfrm>
        <a:graphic>
          <a:graphicData uri="http://schemas.openxmlformats.org/drawingml/2006/table">
            <a:tbl>
              <a:tblPr/>
              <a:tblGrid>
                <a:gridCol w="728192">
                  <a:extLst>
                    <a:ext uri="{9D8B030D-6E8A-4147-A177-3AD203B41FA5}">
                      <a16:colId xmlns:a16="http://schemas.microsoft.com/office/drawing/2014/main" val="2185660871"/>
                    </a:ext>
                  </a:extLst>
                </a:gridCol>
                <a:gridCol w="946650">
                  <a:extLst>
                    <a:ext uri="{9D8B030D-6E8A-4147-A177-3AD203B41FA5}">
                      <a16:colId xmlns:a16="http://schemas.microsoft.com/office/drawing/2014/main" val="3274735521"/>
                    </a:ext>
                  </a:extLst>
                </a:gridCol>
                <a:gridCol w="279140">
                  <a:extLst>
                    <a:ext uri="{9D8B030D-6E8A-4147-A177-3AD203B41FA5}">
                      <a16:colId xmlns:a16="http://schemas.microsoft.com/office/drawing/2014/main" val="227382144"/>
                    </a:ext>
                  </a:extLst>
                </a:gridCol>
                <a:gridCol w="740329">
                  <a:extLst>
                    <a:ext uri="{9D8B030D-6E8A-4147-A177-3AD203B41FA5}">
                      <a16:colId xmlns:a16="http://schemas.microsoft.com/office/drawing/2014/main" val="2681667697"/>
                    </a:ext>
                  </a:extLst>
                </a:gridCol>
                <a:gridCol w="873830">
                  <a:extLst>
                    <a:ext uri="{9D8B030D-6E8A-4147-A177-3AD203B41FA5}">
                      <a16:colId xmlns:a16="http://schemas.microsoft.com/office/drawing/2014/main" val="3254701431"/>
                    </a:ext>
                  </a:extLst>
                </a:gridCol>
                <a:gridCol w="279140">
                  <a:extLst>
                    <a:ext uri="{9D8B030D-6E8A-4147-A177-3AD203B41FA5}">
                      <a16:colId xmlns:a16="http://schemas.microsoft.com/office/drawing/2014/main" val="2639333570"/>
                    </a:ext>
                  </a:extLst>
                </a:gridCol>
                <a:gridCol w="740329">
                  <a:extLst>
                    <a:ext uri="{9D8B030D-6E8A-4147-A177-3AD203B41FA5}">
                      <a16:colId xmlns:a16="http://schemas.microsoft.com/office/drawing/2014/main" val="2456122120"/>
                    </a:ext>
                  </a:extLst>
                </a:gridCol>
                <a:gridCol w="910240">
                  <a:extLst>
                    <a:ext uri="{9D8B030D-6E8A-4147-A177-3AD203B41FA5}">
                      <a16:colId xmlns:a16="http://schemas.microsoft.com/office/drawing/2014/main" val="2455053800"/>
                    </a:ext>
                  </a:extLst>
                </a:gridCol>
                <a:gridCol w="279140">
                  <a:extLst>
                    <a:ext uri="{9D8B030D-6E8A-4147-A177-3AD203B41FA5}">
                      <a16:colId xmlns:a16="http://schemas.microsoft.com/office/drawing/2014/main" val="960577164"/>
                    </a:ext>
                  </a:extLst>
                </a:gridCol>
                <a:gridCol w="740329">
                  <a:extLst>
                    <a:ext uri="{9D8B030D-6E8A-4147-A177-3AD203B41FA5}">
                      <a16:colId xmlns:a16="http://schemas.microsoft.com/office/drawing/2014/main" val="4053099469"/>
                    </a:ext>
                  </a:extLst>
                </a:gridCol>
                <a:gridCol w="864729">
                  <a:extLst>
                    <a:ext uri="{9D8B030D-6E8A-4147-A177-3AD203B41FA5}">
                      <a16:colId xmlns:a16="http://schemas.microsoft.com/office/drawing/2014/main" val="1584368820"/>
                    </a:ext>
                  </a:extLst>
                </a:gridCol>
                <a:gridCol w="279140">
                  <a:extLst>
                    <a:ext uri="{9D8B030D-6E8A-4147-A177-3AD203B41FA5}">
                      <a16:colId xmlns:a16="http://schemas.microsoft.com/office/drawing/2014/main" val="442545114"/>
                    </a:ext>
                  </a:extLst>
                </a:gridCol>
                <a:gridCol w="740329">
                  <a:extLst>
                    <a:ext uri="{9D8B030D-6E8A-4147-A177-3AD203B41FA5}">
                      <a16:colId xmlns:a16="http://schemas.microsoft.com/office/drawing/2014/main" val="3837568058"/>
                    </a:ext>
                  </a:extLst>
                </a:gridCol>
                <a:gridCol w="922377">
                  <a:extLst>
                    <a:ext uri="{9D8B030D-6E8A-4147-A177-3AD203B41FA5}">
                      <a16:colId xmlns:a16="http://schemas.microsoft.com/office/drawing/2014/main" val="471846712"/>
                    </a:ext>
                  </a:extLst>
                </a:gridCol>
                <a:gridCol w="279140">
                  <a:extLst>
                    <a:ext uri="{9D8B030D-6E8A-4147-A177-3AD203B41FA5}">
                      <a16:colId xmlns:a16="http://schemas.microsoft.com/office/drawing/2014/main" val="110894760"/>
                    </a:ext>
                  </a:extLst>
                </a:gridCol>
                <a:gridCol w="740329">
                  <a:extLst>
                    <a:ext uri="{9D8B030D-6E8A-4147-A177-3AD203B41FA5}">
                      <a16:colId xmlns:a16="http://schemas.microsoft.com/office/drawing/2014/main" val="3665796306"/>
                    </a:ext>
                  </a:extLst>
                </a:gridCol>
                <a:gridCol w="885968">
                  <a:extLst>
                    <a:ext uri="{9D8B030D-6E8A-4147-A177-3AD203B41FA5}">
                      <a16:colId xmlns:a16="http://schemas.microsoft.com/office/drawing/2014/main" val="2970016314"/>
                    </a:ext>
                  </a:extLst>
                </a:gridCol>
              </a:tblGrid>
              <a:tr h="579123">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96929467"/>
                  </a:ext>
                </a:extLst>
              </a:tr>
              <a:tr h="28249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95.517,51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79.321,79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613.363,03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89835009"/>
                  </a:ext>
                </a:extLst>
              </a:tr>
              <a:tr h="28249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73.064,05</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FFFFFF"/>
                          </a:highlight>
                          <a:latin typeface="Calibri" panose="020F0502020204030204" pitchFamily="34" charset="0"/>
                        </a:rPr>
                        <a:t>568.730,38</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2255865670"/>
                  </a:ext>
                </a:extLst>
              </a:tr>
              <a:tr h="579123">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179.182,38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174.514,45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91.988,67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69.168,29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76.192,92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591.046,71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61215751"/>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2023 a marzo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502775" y="1317307"/>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9" name="Gráfico 8">
            <a:extLst>
              <a:ext uri="{FF2B5EF4-FFF2-40B4-BE49-F238E27FC236}">
                <a16:creationId xmlns:a16="http://schemas.microsoft.com/office/drawing/2014/main" id="{D2877630-5356-4D1E-B620-BA12DA13A8EE}"/>
              </a:ext>
            </a:extLst>
          </p:cNvPr>
          <p:cNvGraphicFramePr>
            <a:graphicFrameLocks/>
          </p:cNvGraphicFramePr>
          <p:nvPr/>
        </p:nvGraphicFramePr>
        <p:xfrm>
          <a:off x="967225" y="1488447"/>
          <a:ext cx="10257550" cy="496919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2023 a marzo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Gráfico 10">
            <a:extLst>
              <a:ext uri="{FF2B5EF4-FFF2-40B4-BE49-F238E27FC236}">
                <a16:creationId xmlns:a16="http://schemas.microsoft.com/office/drawing/2014/main" id="{AAA7FF34-0EE2-4E95-BFC3-1988981A0CC7}"/>
              </a:ext>
            </a:extLst>
          </p:cNvPr>
          <p:cNvGraphicFramePr>
            <a:graphicFrameLocks/>
          </p:cNvGraphicFramePr>
          <p:nvPr/>
        </p:nvGraphicFramePr>
        <p:xfrm>
          <a:off x="2475508" y="1761469"/>
          <a:ext cx="7517578" cy="442472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2023 a marzo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503705" y="1264891"/>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11" name="Gráfico 10">
            <a:extLst>
              <a:ext uri="{FF2B5EF4-FFF2-40B4-BE49-F238E27FC236}">
                <a16:creationId xmlns:a16="http://schemas.microsoft.com/office/drawing/2014/main" id="{D733C5E0-B87F-4127-81B8-58BFFBE6C12A}"/>
              </a:ext>
            </a:extLst>
          </p:cNvPr>
          <p:cNvGraphicFramePr>
            <a:graphicFrameLocks/>
          </p:cNvGraphicFramePr>
          <p:nvPr/>
        </p:nvGraphicFramePr>
        <p:xfrm>
          <a:off x="1669836" y="1873176"/>
          <a:ext cx="7753907" cy="389421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2023 a marzo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7968213"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11" name="Gráfico 10">
            <a:extLst>
              <a:ext uri="{FF2B5EF4-FFF2-40B4-BE49-F238E27FC236}">
                <a16:creationId xmlns:a16="http://schemas.microsoft.com/office/drawing/2014/main" id="{63F23D30-FAC0-423C-89F7-6D96AD0591AD}"/>
              </a:ext>
            </a:extLst>
          </p:cNvPr>
          <p:cNvGraphicFramePr>
            <a:graphicFrameLocks/>
          </p:cNvGraphicFramePr>
          <p:nvPr/>
        </p:nvGraphicFramePr>
        <p:xfrm>
          <a:off x="1622425" y="1616661"/>
          <a:ext cx="8126963" cy="433349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Marzo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$24.450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54784"/>
          <a:ext cx="8654143" cy="497859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Marzo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$43.513</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3852881D-89F2-78EB-61C9-C80239497465}"/>
              </a:ext>
            </a:extLst>
          </p:cNvPr>
          <p:cNvGraphicFramePr>
            <a:graphicFrameLocks/>
          </p:cNvGraphicFramePr>
          <p:nvPr/>
        </p:nvGraphicFramePr>
        <p:xfrm>
          <a:off x="2356771" y="1374909"/>
          <a:ext cx="6945849" cy="422420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$13.707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C5B0D4F-0303-AEDE-8387-9B23CA5791E0}"/>
              </a:ext>
            </a:extLst>
          </p:cNvPr>
          <p:cNvGraphicFramePr>
            <a:graphicFrameLocks/>
          </p:cNvGraphicFramePr>
          <p:nvPr/>
        </p:nvGraphicFramePr>
        <p:xfrm>
          <a:off x="2398144" y="1112908"/>
          <a:ext cx="7418716" cy="459643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$23.910</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33350CF0-FC9B-C7D3-5AB4-E85CCCE4FCFA}"/>
              </a:ext>
            </a:extLst>
          </p:cNvPr>
          <p:cNvGraphicFramePr>
            <a:graphicFrameLocks noGrp="1"/>
          </p:cNvGraphicFramePr>
          <p:nvPr/>
        </p:nvGraphicFramePr>
        <p:xfrm>
          <a:off x="2022456" y="1314371"/>
          <a:ext cx="8667750" cy="44470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$11.507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355011" y="1370014"/>
          <a:ext cx="7681164" cy="443832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$24.450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639020" y="1195856"/>
          <a:ext cx="8786526" cy="461675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CEA79C-923E-01D0-B6AA-7D8EA6601C34}"/>
              </a:ext>
            </a:extLst>
          </p:cNvPr>
          <p:cNvGraphicFramePr>
            <a:graphicFrameLocks noGrp="1"/>
          </p:cNvGraphicFramePr>
          <p:nvPr>
            <p:extLst>
              <p:ext uri="{D42A27DB-BD31-4B8C-83A1-F6EECF244321}">
                <p14:modId xmlns:p14="http://schemas.microsoft.com/office/powerpoint/2010/main" val="196836087"/>
              </p:ext>
            </p:extLst>
          </p:nvPr>
        </p:nvGraphicFramePr>
        <p:xfrm>
          <a:off x="221660" y="2759719"/>
          <a:ext cx="11571784" cy="3494018"/>
        </p:xfrm>
        <a:graphic>
          <a:graphicData uri="http://schemas.openxmlformats.org/drawingml/2006/table">
            <a:tbl>
              <a:tblPr/>
              <a:tblGrid>
                <a:gridCol w="836829">
                  <a:extLst>
                    <a:ext uri="{9D8B030D-6E8A-4147-A177-3AD203B41FA5}">
                      <a16:colId xmlns:a16="http://schemas.microsoft.com/office/drawing/2014/main" val="2170116223"/>
                    </a:ext>
                  </a:extLst>
                </a:gridCol>
                <a:gridCol w="862980">
                  <a:extLst>
                    <a:ext uri="{9D8B030D-6E8A-4147-A177-3AD203B41FA5}">
                      <a16:colId xmlns:a16="http://schemas.microsoft.com/office/drawing/2014/main" val="2660285518"/>
                    </a:ext>
                  </a:extLst>
                </a:gridCol>
                <a:gridCol w="300736">
                  <a:extLst>
                    <a:ext uri="{9D8B030D-6E8A-4147-A177-3AD203B41FA5}">
                      <a16:colId xmlns:a16="http://schemas.microsoft.com/office/drawing/2014/main" val="262257257"/>
                    </a:ext>
                  </a:extLst>
                </a:gridCol>
                <a:gridCol w="810679">
                  <a:extLst>
                    <a:ext uri="{9D8B030D-6E8A-4147-A177-3AD203B41FA5}">
                      <a16:colId xmlns:a16="http://schemas.microsoft.com/office/drawing/2014/main" val="3008846585"/>
                    </a:ext>
                  </a:extLst>
                </a:gridCol>
                <a:gridCol w="862980">
                  <a:extLst>
                    <a:ext uri="{9D8B030D-6E8A-4147-A177-3AD203B41FA5}">
                      <a16:colId xmlns:a16="http://schemas.microsoft.com/office/drawing/2014/main" val="3813068372"/>
                    </a:ext>
                  </a:extLst>
                </a:gridCol>
                <a:gridCol w="300736">
                  <a:extLst>
                    <a:ext uri="{9D8B030D-6E8A-4147-A177-3AD203B41FA5}">
                      <a16:colId xmlns:a16="http://schemas.microsoft.com/office/drawing/2014/main" val="3316227582"/>
                    </a:ext>
                  </a:extLst>
                </a:gridCol>
                <a:gridCol w="810679">
                  <a:extLst>
                    <a:ext uri="{9D8B030D-6E8A-4147-A177-3AD203B41FA5}">
                      <a16:colId xmlns:a16="http://schemas.microsoft.com/office/drawing/2014/main" val="156039914"/>
                    </a:ext>
                  </a:extLst>
                </a:gridCol>
                <a:gridCol w="862980">
                  <a:extLst>
                    <a:ext uri="{9D8B030D-6E8A-4147-A177-3AD203B41FA5}">
                      <a16:colId xmlns:a16="http://schemas.microsoft.com/office/drawing/2014/main" val="2516536290"/>
                    </a:ext>
                  </a:extLst>
                </a:gridCol>
                <a:gridCol w="300736">
                  <a:extLst>
                    <a:ext uri="{9D8B030D-6E8A-4147-A177-3AD203B41FA5}">
                      <a16:colId xmlns:a16="http://schemas.microsoft.com/office/drawing/2014/main" val="3100648168"/>
                    </a:ext>
                  </a:extLst>
                </a:gridCol>
                <a:gridCol w="810679">
                  <a:extLst>
                    <a:ext uri="{9D8B030D-6E8A-4147-A177-3AD203B41FA5}">
                      <a16:colId xmlns:a16="http://schemas.microsoft.com/office/drawing/2014/main" val="1780706009"/>
                    </a:ext>
                  </a:extLst>
                </a:gridCol>
                <a:gridCol w="862980">
                  <a:extLst>
                    <a:ext uri="{9D8B030D-6E8A-4147-A177-3AD203B41FA5}">
                      <a16:colId xmlns:a16="http://schemas.microsoft.com/office/drawing/2014/main" val="2881220335"/>
                    </a:ext>
                  </a:extLst>
                </a:gridCol>
                <a:gridCol w="300736">
                  <a:extLst>
                    <a:ext uri="{9D8B030D-6E8A-4147-A177-3AD203B41FA5}">
                      <a16:colId xmlns:a16="http://schemas.microsoft.com/office/drawing/2014/main" val="734412837"/>
                    </a:ext>
                  </a:extLst>
                </a:gridCol>
                <a:gridCol w="810679">
                  <a:extLst>
                    <a:ext uri="{9D8B030D-6E8A-4147-A177-3AD203B41FA5}">
                      <a16:colId xmlns:a16="http://schemas.microsoft.com/office/drawing/2014/main" val="2065283297"/>
                    </a:ext>
                  </a:extLst>
                </a:gridCol>
                <a:gridCol w="862980">
                  <a:extLst>
                    <a:ext uri="{9D8B030D-6E8A-4147-A177-3AD203B41FA5}">
                      <a16:colId xmlns:a16="http://schemas.microsoft.com/office/drawing/2014/main" val="2891211600"/>
                    </a:ext>
                  </a:extLst>
                </a:gridCol>
                <a:gridCol w="300736">
                  <a:extLst>
                    <a:ext uri="{9D8B030D-6E8A-4147-A177-3AD203B41FA5}">
                      <a16:colId xmlns:a16="http://schemas.microsoft.com/office/drawing/2014/main" val="3175257844"/>
                    </a:ext>
                  </a:extLst>
                </a:gridCol>
                <a:gridCol w="810679">
                  <a:extLst>
                    <a:ext uri="{9D8B030D-6E8A-4147-A177-3AD203B41FA5}">
                      <a16:colId xmlns:a16="http://schemas.microsoft.com/office/drawing/2014/main" val="2732870392"/>
                    </a:ext>
                  </a:extLst>
                </a:gridCol>
                <a:gridCol w="862980">
                  <a:extLst>
                    <a:ext uri="{9D8B030D-6E8A-4147-A177-3AD203B41FA5}">
                      <a16:colId xmlns:a16="http://schemas.microsoft.com/office/drawing/2014/main" val="3592153312"/>
                    </a:ext>
                  </a:extLst>
                </a:gridCol>
              </a:tblGrid>
              <a:tr h="482303">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40823189"/>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8280003"/>
                  </a:ext>
                </a:extLst>
              </a:tr>
              <a:tr h="214357">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4216884265"/>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dirty="0">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8454261"/>
                  </a:ext>
                </a:extLst>
              </a:tr>
              <a:tr h="214357">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1504930861"/>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dirty="0">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8766442"/>
                  </a:ext>
                </a:extLst>
              </a:tr>
              <a:tr h="214357">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979069567"/>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032778"/>
                  </a:ext>
                </a:extLst>
              </a:tr>
              <a:tr h="214357">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1923308245"/>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24604953"/>
                  </a:ext>
                </a:extLst>
              </a:tr>
              <a:tr h="214357">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421804257"/>
                  </a:ext>
                </a:extLst>
              </a:tr>
              <a:tr h="214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03774542"/>
                  </a:ext>
                </a:extLst>
              </a:tr>
              <a:tr h="214357">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62.801,95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002060"/>
                          </a:solidFill>
                          <a:effectLst/>
                          <a:latin typeface="Calibri" panose="020F0502020204030204" pitchFamily="34" charset="0"/>
                        </a:rPr>
                        <a:t>517.014,45</a:t>
                      </a:r>
                    </a:p>
                  </a:txBody>
                  <a:tcPr marL="0" marR="0" marT="0" marB="0" anchor="ctr">
                    <a:lnL>
                      <a:noFill/>
                    </a:lnL>
                    <a:lnR>
                      <a:noFill/>
                    </a:lnR>
                    <a:lnT>
                      <a:noFill/>
                    </a:lnT>
                    <a:lnB>
                      <a:noFill/>
                    </a:lnB>
                    <a:noFill/>
                  </a:tcPr>
                </a:tc>
                <a:extLst>
                  <a:ext uri="{0D108BD9-81ED-4DB2-BD59-A6C34878D82A}">
                    <a16:rowId xmlns:a16="http://schemas.microsoft.com/office/drawing/2014/main" val="3283300797"/>
                  </a:ext>
                </a:extLst>
              </a:tr>
              <a:tr h="439431">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11.262,94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9441542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$43.513 Millones</a:t>
            </a:r>
            <a:endParaRPr lang="es-CO" sz="14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260556"/>
          <a:ext cx="8672015" cy="447984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$13.707 millones</a:t>
            </a:r>
            <a:endParaRPr lang="es-CO" sz="14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4C241934-A01D-4862-B1EF-AD4648AE808E}"/>
              </a:ext>
            </a:extLst>
          </p:cNvPr>
          <p:cNvGraphicFramePr>
            <a:graphicFrameLocks noGrp="1"/>
          </p:cNvGraphicFramePr>
          <p:nvPr/>
        </p:nvGraphicFramePr>
        <p:xfrm>
          <a:off x="2047019" y="1141284"/>
          <a:ext cx="8384988" cy="45492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$23.910</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5" name="Gráfico 4">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302588"/>
          <a:ext cx="8672015" cy="448226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$ 11.507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155825" y="1423749"/>
          <a:ext cx="8276851" cy="438886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10.363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3.665</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14.028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9.471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950</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10.422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19.835</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4.615</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24.450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76112"/>
          <a:ext cx="8657167" cy="34978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14.794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10.610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25.404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16.664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1.445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18.109</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31.458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12.056</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43.513</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4" name="Gráfico 3">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25552"/>
          <a:ext cx="8672015" cy="34264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3.951</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1.126</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5.077</a:t>
                      </a:r>
                      <a:endParaRPr lang="es-CO" sz="1050" b="0"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7.513</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1.118</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8.630</a:t>
                      </a:r>
                      <a:endParaRPr lang="es-CO" sz="1050" b="0"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11.464</a:t>
                      </a:r>
                      <a:endParaRPr lang="es-CO" sz="1050" b="1"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2.243</a:t>
                      </a:r>
                      <a:endParaRPr lang="es-CO" sz="1050" b="1"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13.707</a:t>
                      </a:r>
                      <a:endParaRPr lang="es-CO" sz="1050" b="1"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4" name="Gráfico 3">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185902"/>
          <a:ext cx="8672015" cy="363758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5" y="4908116"/>
          <a:ext cx="4724588" cy="838200"/>
        </p:xfrm>
        <a:graphic>
          <a:graphicData uri="http://schemas.openxmlformats.org/drawingml/2006/table">
            <a:tbl>
              <a:tblPr firstRow="1" bandRow="1">
                <a:tableStyleId>{68D230F3-CF80-4859-8CE7-A43EE81993B5}</a:tableStyleId>
              </a:tblPr>
              <a:tblGrid>
                <a:gridCol w="1181147">
                  <a:extLst>
                    <a:ext uri="{9D8B030D-6E8A-4147-A177-3AD203B41FA5}">
                      <a16:colId xmlns:a16="http://schemas.microsoft.com/office/drawing/2014/main" val="2424529654"/>
                    </a:ext>
                  </a:extLst>
                </a:gridCol>
                <a:gridCol w="1181147">
                  <a:extLst>
                    <a:ext uri="{9D8B030D-6E8A-4147-A177-3AD203B41FA5}">
                      <a16:colId xmlns:a16="http://schemas.microsoft.com/office/drawing/2014/main" val="3315557300"/>
                    </a:ext>
                  </a:extLst>
                </a:gridCol>
                <a:gridCol w="914966">
                  <a:extLst>
                    <a:ext uri="{9D8B030D-6E8A-4147-A177-3AD203B41FA5}">
                      <a16:colId xmlns:a16="http://schemas.microsoft.com/office/drawing/2014/main" val="4280032849"/>
                    </a:ext>
                  </a:extLst>
                </a:gridCol>
                <a:gridCol w="1447328">
                  <a:extLst>
                    <a:ext uri="{9D8B030D-6E8A-4147-A177-3AD203B41FA5}">
                      <a16:colId xmlns:a16="http://schemas.microsoft.com/office/drawing/2014/main" val="3611315560"/>
                    </a:ext>
                  </a:extLst>
                </a:gridCol>
              </a:tblGrid>
              <a:tr h="324284">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22595">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8.001</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6.272</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14.273</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08264860"/>
                  </a:ext>
                </a:extLst>
              </a:tr>
              <a:tr h="87080">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9.009</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628</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9.637</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17.010</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6.900</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23.910</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2376"/>
          <a:ext cx="8675783" cy="354906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836137"/>
          <a:ext cx="4841876" cy="927826"/>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3.274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1.088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4.362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6.871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274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7.145</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10.145</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1.362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11.507</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4" name="Gráfico 3">
            <a:extLst>
              <a:ext uri="{FF2B5EF4-FFF2-40B4-BE49-F238E27FC236}">
                <a16:creationId xmlns:a16="http://schemas.microsoft.com/office/drawing/2014/main" id="{3A795C91-B547-41A0-A661-7CE0A0097300}"/>
              </a:ext>
            </a:extLst>
          </p:cNvPr>
          <p:cNvGraphicFramePr>
            <a:graphicFrameLocks noGrp="1"/>
          </p:cNvGraphicFramePr>
          <p:nvPr/>
        </p:nvGraphicFramePr>
        <p:xfrm>
          <a:off x="1334278" y="1344852"/>
          <a:ext cx="9395925" cy="340863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595595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$4.615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$19.835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$ 24.450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224287" y="2083725"/>
          <a:ext cx="5735577"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A183E8AE-CB61-4BC0-A9B9-7ADCAC3F813A}"/>
              </a:ext>
            </a:extLst>
          </p:cNvPr>
          <p:cNvGraphicFramePr>
            <a:graphicFrameLocks/>
          </p:cNvGraphicFramePr>
          <p:nvPr/>
        </p:nvGraphicFramePr>
        <p:xfrm>
          <a:off x="6096001" y="2083725"/>
          <a:ext cx="5653088" cy="343423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889C671-CE52-1519-533B-C86254E4DEB8}"/>
              </a:ext>
            </a:extLst>
          </p:cNvPr>
          <p:cNvGraphicFramePr>
            <a:graphicFrameLocks noGrp="1"/>
          </p:cNvGraphicFramePr>
          <p:nvPr>
            <p:extLst>
              <p:ext uri="{D42A27DB-BD31-4B8C-83A1-F6EECF244321}">
                <p14:modId xmlns:p14="http://schemas.microsoft.com/office/powerpoint/2010/main" val="1827899599"/>
              </p:ext>
            </p:extLst>
          </p:nvPr>
        </p:nvGraphicFramePr>
        <p:xfrm>
          <a:off x="328929" y="2475716"/>
          <a:ext cx="11230720" cy="1755090"/>
        </p:xfrm>
        <a:graphic>
          <a:graphicData uri="http://schemas.openxmlformats.org/drawingml/2006/table">
            <a:tbl>
              <a:tblPr/>
              <a:tblGrid>
                <a:gridCol w="812165">
                  <a:extLst>
                    <a:ext uri="{9D8B030D-6E8A-4147-A177-3AD203B41FA5}">
                      <a16:colId xmlns:a16="http://schemas.microsoft.com/office/drawing/2014/main" val="2840587741"/>
                    </a:ext>
                  </a:extLst>
                </a:gridCol>
                <a:gridCol w="837545">
                  <a:extLst>
                    <a:ext uri="{9D8B030D-6E8A-4147-A177-3AD203B41FA5}">
                      <a16:colId xmlns:a16="http://schemas.microsoft.com/office/drawing/2014/main" val="3801119044"/>
                    </a:ext>
                  </a:extLst>
                </a:gridCol>
                <a:gridCol w="291872">
                  <a:extLst>
                    <a:ext uri="{9D8B030D-6E8A-4147-A177-3AD203B41FA5}">
                      <a16:colId xmlns:a16="http://schemas.microsoft.com/office/drawing/2014/main" val="1541734810"/>
                    </a:ext>
                  </a:extLst>
                </a:gridCol>
                <a:gridCol w="786785">
                  <a:extLst>
                    <a:ext uri="{9D8B030D-6E8A-4147-A177-3AD203B41FA5}">
                      <a16:colId xmlns:a16="http://schemas.microsoft.com/office/drawing/2014/main" val="4013139506"/>
                    </a:ext>
                  </a:extLst>
                </a:gridCol>
                <a:gridCol w="837545">
                  <a:extLst>
                    <a:ext uri="{9D8B030D-6E8A-4147-A177-3AD203B41FA5}">
                      <a16:colId xmlns:a16="http://schemas.microsoft.com/office/drawing/2014/main" val="3842164271"/>
                    </a:ext>
                  </a:extLst>
                </a:gridCol>
                <a:gridCol w="291872">
                  <a:extLst>
                    <a:ext uri="{9D8B030D-6E8A-4147-A177-3AD203B41FA5}">
                      <a16:colId xmlns:a16="http://schemas.microsoft.com/office/drawing/2014/main" val="52439692"/>
                    </a:ext>
                  </a:extLst>
                </a:gridCol>
                <a:gridCol w="786785">
                  <a:extLst>
                    <a:ext uri="{9D8B030D-6E8A-4147-A177-3AD203B41FA5}">
                      <a16:colId xmlns:a16="http://schemas.microsoft.com/office/drawing/2014/main" val="2839551686"/>
                    </a:ext>
                  </a:extLst>
                </a:gridCol>
                <a:gridCol w="837545">
                  <a:extLst>
                    <a:ext uri="{9D8B030D-6E8A-4147-A177-3AD203B41FA5}">
                      <a16:colId xmlns:a16="http://schemas.microsoft.com/office/drawing/2014/main" val="3249395499"/>
                    </a:ext>
                  </a:extLst>
                </a:gridCol>
                <a:gridCol w="291872">
                  <a:extLst>
                    <a:ext uri="{9D8B030D-6E8A-4147-A177-3AD203B41FA5}">
                      <a16:colId xmlns:a16="http://schemas.microsoft.com/office/drawing/2014/main" val="626595373"/>
                    </a:ext>
                  </a:extLst>
                </a:gridCol>
                <a:gridCol w="786785">
                  <a:extLst>
                    <a:ext uri="{9D8B030D-6E8A-4147-A177-3AD203B41FA5}">
                      <a16:colId xmlns:a16="http://schemas.microsoft.com/office/drawing/2014/main" val="1292483418"/>
                    </a:ext>
                  </a:extLst>
                </a:gridCol>
                <a:gridCol w="837545">
                  <a:extLst>
                    <a:ext uri="{9D8B030D-6E8A-4147-A177-3AD203B41FA5}">
                      <a16:colId xmlns:a16="http://schemas.microsoft.com/office/drawing/2014/main" val="729440404"/>
                    </a:ext>
                  </a:extLst>
                </a:gridCol>
                <a:gridCol w="291872">
                  <a:extLst>
                    <a:ext uri="{9D8B030D-6E8A-4147-A177-3AD203B41FA5}">
                      <a16:colId xmlns:a16="http://schemas.microsoft.com/office/drawing/2014/main" val="3928128007"/>
                    </a:ext>
                  </a:extLst>
                </a:gridCol>
                <a:gridCol w="786785">
                  <a:extLst>
                    <a:ext uri="{9D8B030D-6E8A-4147-A177-3AD203B41FA5}">
                      <a16:colId xmlns:a16="http://schemas.microsoft.com/office/drawing/2014/main" val="1111214296"/>
                    </a:ext>
                  </a:extLst>
                </a:gridCol>
                <a:gridCol w="837545">
                  <a:extLst>
                    <a:ext uri="{9D8B030D-6E8A-4147-A177-3AD203B41FA5}">
                      <a16:colId xmlns:a16="http://schemas.microsoft.com/office/drawing/2014/main" val="827478142"/>
                    </a:ext>
                  </a:extLst>
                </a:gridCol>
                <a:gridCol w="291872">
                  <a:extLst>
                    <a:ext uri="{9D8B030D-6E8A-4147-A177-3AD203B41FA5}">
                      <a16:colId xmlns:a16="http://schemas.microsoft.com/office/drawing/2014/main" val="4274132197"/>
                    </a:ext>
                  </a:extLst>
                </a:gridCol>
                <a:gridCol w="786785">
                  <a:extLst>
                    <a:ext uri="{9D8B030D-6E8A-4147-A177-3AD203B41FA5}">
                      <a16:colId xmlns:a16="http://schemas.microsoft.com/office/drawing/2014/main" val="2432009332"/>
                    </a:ext>
                  </a:extLst>
                </a:gridCol>
                <a:gridCol w="837545">
                  <a:extLst>
                    <a:ext uri="{9D8B030D-6E8A-4147-A177-3AD203B41FA5}">
                      <a16:colId xmlns:a16="http://schemas.microsoft.com/office/drawing/2014/main" val="134560896"/>
                    </a:ext>
                  </a:extLst>
                </a:gridCol>
              </a:tblGrid>
              <a:tr h="589825">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70925918"/>
                  </a:ext>
                </a:extLst>
              </a:tr>
              <a:tr h="28772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65058421"/>
                  </a:ext>
                </a:extLst>
              </a:tr>
              <a:tr h="28772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7.689,69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80.801,44</a:t>
                      </a:r>
                    </a:p>
                  </a:txBody>
                  <a:tcPr marL="0" marR="0" marT="0" marB="0" anchor="ctr">
                    <a:lnL>
                      <a:noFill/>
                    </a:lnL>
                    <a:lnR>
                      <a:noFill/>
                    </a:lnR>
                    <a:lnT>
                      <a:noFill/>
                    </a:lnT>
                    <a:lnB>
                      <a:noFill/>
                    </a:lnB>
                    <a:noFill/>
                  </a:tcPr>
                </a:tc>
                <a:extLst>
                  <a:ext uri="{0D108BD9-81ED-4DB2-BD59-A6C34878D82A}">
                    <a16:rowId xmlns:a16="http://schemas.microsoft.com/office/drawing/2014/main" val="978802293"/>
                  </a:ext>
                </a:extLst>
              </a:tr>
              <a:tr h="589825">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25.979,67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26.701,33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10.989,81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12.012,15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7.969,38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83.652,33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38638719"/>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$31.458</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$ 12.055</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$ 43.513 Millones</a:t>
            </a:r>
            <a:endParaRPr lang="es-CO" sz="1400" b="1" kern="0" dirty="0">
              <a:solidFill>
                <a:schemeClr val="accent1">
                  <a:lumMod val="50000"/>
                </a:schemeClr>
              </a:solidFill>
              <a:cs typeface="Arial" panose="020B0604020202020204" pitchFamily="34" charset="0"/>
            </a:endParaRPr>
          </a:p>
        </p:txBody>
      </p:sp>
      <p:graphicFrame>
        <p:nvGraphicFramePr>
          <p:cNvPr id="12" name="Gráfico 11">
            <a:extLst>
              <a:ext uri="{FF2B5EF4-FFF2-40B4-BE49-F238E27FC236}">
                <a16:creationId xmlns:a16="http://schemas.microsoft.com/office/drawing/2014/main" id="{DCF87B33-F64F-47BC-BF71-98BC162B0AAB}"/>
              </a:ext>
            </a:extLst>
          </p:cNvPr>
          <p:cNvGraphicFramePr>
            <a:graphicFrameLocks/>
          </p:cNvGraphicFramePr>
          <p:nvPr/>
        </p:nvGraphicFramePr>
        <p:xfrm>
          <a:off x="361410" y="2008737"/>
          <a:ext cx="5375155"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 name="Gráfico 12">
            <a:extLst>
              <a:ext uri="{FF2B5EF4-FFF2-40B4-BE49-F238E27FC236}">
                <a16:creationId xmlns:a16="http://schemas.microsoft.com/office/drawing/2014/main" id="{62514071-BF0E-49AD-BD54-2E209600A453}"/>
              </a:ext>
            </a:extLst>
          </p:cNvPr>
          <p:cNvGraphicFramePr>
            <a:graphicFrameLocks/>
          </p:cNvGraphicFramePr>
          <p:nvPr/>
        </p:nvGraphicFramePr>
        <p:xfrm>
          <a:off x="5909094" y="1953894"/>
          <a:ext cx="5298656"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$11.464</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$2.243</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$ 13.707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771085B0-296A-48FB-98CF-AEEFACA82AF2}"/>
              </a:ext>
            </a:extLst>
          </p:cNvPr>
          <p:cNvGraphicFramePr>
            <a:graphicFrameLocks/>
          </p:cNvGraphicFramePr>
          <p:nvPr/>
        </p:nvGraphicFramePr>
        <p:xfrm>
          <a:off x="256785" y="1871082"/>
          <a:ext cx="5497034"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2F647D3D-1469-49C2-8204-C38D483BCEFB}"/>
              </a:ext>
            </a:extLst>
          </p:cNvPr>
          <p:cNvGraphicFramePr>
            <a:graphicFrameLocks/>
          </p:cNvGraphicFramePr>
          <p:nvPr/>
        </p:nvGraphicFramePr>
        <p:xfrm>
          <a:off x="6011730" y="1904419"/>
          <a:ext cx="5497034"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$ 17.010</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$ 6.900</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$ 23.910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áfico 8">
            <a:extLst>
              <a:ext uri="{FF2B5EF4-FFF2-40B4-BE49-F238E27FC236}">
                <a16:creationId xmlns:a16="http://schemas.microsoft.com/office/drawing/2014/main" id="{9D3D2F9F-73E5-4496-B33D-F3B1CB6E144C}"/>
              </a:ext>
            </a:extLst>
          </p:cNvPr>
          <p:cNvGraphicFramePr>
            <a:graphicFrameLocks/>
          </p:cNvGraphicFramePr>
          <p:nvPr/>
        </p:nvGraphicFramePr>
        <p:xfrm>
          <a:off x="169788" y="1956610"/>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417244" y="1946144"/>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$ 11.507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333495" y="2018682"/>
          <a:ext cx="5919788"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390736" y="2018682"/>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de 2023 a Marzo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0586AD-2590-4C63-870D-A532699C5A27}"/>
              </a:ext>
            </a:extLst>
          </p:cNvPr>
          <p:cNvGraphicFramePr>
            <a:graphicFrameLocks noGrp="1"/>
          </p:cNvGraphicFramePr>
          <p:nvPr/>
        </p:nvGraphicFramePr>
        <p:xfrm>
          <a:off x="1762125" y="1377091"/>
          <a:ext cx="8667750" cy="450056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de 2023 a Marzo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042988"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5"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530220" y="1255693"/>
          <a:ext cx="8089640" cy="442911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de 2023 a Marzo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643103" y="1239026"/>
          <a:ext cx="8333116" cy="452693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de 2023 a Marzo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558212" y="1365560"/>
          <a:ext cx="8162709" cy="40827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de 2023 a Marzo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31-mar-2024 descargado del SIGAB el 8-abr-2024.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587261" y="1301752"/>
          <a:ext cx="8415156" cy="437728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marzo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marzo_24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1.471.654</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132765" y="1513714"/>
          <a:ext cx="9758148" cy="440210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6BC19315-CF39-16FE-3F16-A6A377734F08}"/>
              </a:ext>
            </a:extLst>
          </p:cNvPr>
          <p:cNvGraphicFramePr>
            <a:graphicFrameLocks noGrp="1"/>
          </p:cNvGraphicFramePr>
          <p:nvPr>
            <p:extLst>
              <p:ext uri="{D42A27DB-BD31-4B8C-83A1-F6EECF244321}">
                <p14:modId xmlns:p14="http://schemas.microsoft.com/office/powerpoint/2010/main" val="1236702751"/>
              </p:ext>
            </p:extLst>
          </p:nvPr>
        </p:nvGraphicFramePr>
        <p:xfrm>
          <a:off x="398563" y="2705620"/>
          <a:ext cx="11447694" cy="3398420"/>
        </p:xfrm>
        <a:graphic>
          <a:graphicData uri="http://schemas.openxmlformats.org/drawingml/2006/table">
            <a:tbl>
              <a:tblPr/>
              <a:tblGrid>
                <a:gridCol w="747223">
                  <a:extLst>
                    <a:ext uri="{9D8B030D-6E8A-4147-A177-3AD203B41FA5}">
                      <a16:colId xmlns:a16="http://schemas.microsoft.com/office/drawing/2014/main" val="2918566617"/>
                    </a:ext>
                  </a:extLst>
                </a:gridCol>
                <a:gridCol w="934029">
                  <a:extLst>
                    <a:ext uri="{9D8B030D-6E8A-4147-A177-3AD203B41FA5}">
                      <a16:colId xmlns:a16="http://schemas.microsoft.com/office/drawing/2014/main" val="899361122"/>
                    </a:ext>
                  </a:extLst>
                </a:gridCol>
                <a:gridCol w="268534">
                  <a:extLst>
                    <a:ext uri="{9D8B030D-6E8A-4147-A177-3AD203B41FA5}">
                      <a16:colId xmlns:a16="http://schemas.microsoft.com/office/drawing/2014/main" val="3970727189"/>
                    </a:ext>
                  </a:extLst>
                </a:gridCol>
                <a:gridCol w="831869">
                  <a:extLst>
                    <a:ext uri="{9D8B030D-6E8A-4147-A177-3AD203B41FA5}">
                      <a16:colId xmlns:a16="http://schemas.microsoft.com/office/drawing/2014/main" val="3284608170"/>
                    </a:ext>
                  </a:extLst>
                </a:gridCol>
                <a:gridCol w="852301">
                  <a:extLst>
                    <a:ext uri="{9D8B030D-6E8A-4147-A177-3AD203B41FA5}">
                      <a16:colId xmlns:a16="http://schemas.microsoft.com/office/drawing/2014/main" val="1965005505"/>
                    </a:ext>
                  </a:extLst>
                </a:gridCol>
                <a:gridCol w="268534">
                  <a:extLst>
                    <a:ext uri="{9D8B030D-6E8A-4147-A177-3AD203B41FA5}">
                      <a16:colId xmlns:a16="http://schemas.microsoft.com/office/drawing/2014/main" val="3697997538"/>
                    </a:ext>
                  </a:extLst>
                </a:gridCol>
                <a:gridCol w="817275">
                  <a:extLst>
                    <a:ext uri="{9D8B030D-6E8A-4147-A177-3AD203B41FA5}">
                      <a16:colId xmlns:a16="http://schemas.microsoft.com/office/drawing/2014/main" val="2348778001"/>
                    </a:ext>
                  </a:extLst>
                </a:gridCol>
                <a:gridCol w="817275">
                  <a:extLst>
                    <a:ext uri="{9D8B030D-6E8A-4147-A177-3AD203B41FA5}">
                      <a16:colId xmlns:a16="http://schemas.microsoft.com/office/drawing/2014/main" val="2444569649"/>
                    </a:ext>
                  </a:extLst>
                </a:gridCol>
                <a:gridCol w="268534">
                  <a:extLst>
                    <a:ext uri="{9D8B030D-6E8A-4147-A177-3AD203B41FA5}">
                      <a16:colId xmlns:a16="http://schemas.microsoft.com/office/drawing/2014/main" val="148757592"/>
                    </a:ext>
                  </a:extLst>
                </a:gridCol>
                <a:gridCol w="840626">
                  <a:extLst>
                    <a:ext uri="{9D8B030D-6E8A-4147-A177-3AD203B41FA5}">
                      <a16:colId xmlns:a16="http://schemas.microsoft.com/office/drawing/2014/main" val="3421234739"/>
                    </a:ext>
                  </a:extLst>
                </a:gridCol>
                <a:gridCol w="770575">
                  <a:extLst>
                    <a:ext uri="{9D8B030D-6E8A-4147-A177-3AD203B41FA5}">
                      <a16:colId xmlns:a16="http://schemas.microsoft.com/office/drawing/2014/main" val="2148239705"/>
                    </a:ext>
                  </a:extLst>
                </a:gridCol>
                <a:gridCol w="268534">
                  <a:extLst>
                    <a:ext uri="{9D8B030D-6E8A-4147-A177-3AD203B41FA5}">
                      <a16:colId xmlns:a16="http://schemas.microsoft.com/office/drawing/2014/main" val="282469845"/>
                    </a:ext>
                  </a:extLst>
                </a:gridCol>
                <a:gridCol w="1007000">
                  <a:extLst>
                    <a:ext uri="{9D8B030D-6E8A-4147-A177-3AD203B41FA5}">
                      <a16:colId xmlns:a16="http://schemas.microsoft.com/office/drawing/2014/main" val="1129684210"/>
                    </a:ext>
                  </a:extLst>
                </a:gridCol>
                <a:gridCol w="863976">
                  <a:extLst>
                    <a:ext uri="{9D8B030D-6E8A-4147-A177-3AD203B41FA5}">
                      <a16:colId xmlns:a16="http://schemas.microsoft.com/office/drawing/2014/main" val="558202294"/>
                    </a:ext>
                  </a:extLst>
                </a:gridCol>
                <a:gridCol w="268534">
                  <a:extLst>
                    <a:ext uri="{9D8B030D-6E8A-4147-A177-3AD203B41FA5}">
                      <a16:colId xmlns:a16="http://schemas.microsoft.com/office/drawing/2014/main" val="192290754"/>
                    </a:ext>
                  </a:extLst>
                </a:gridCol>
                <a:gridCol w="782249">
                  <a:extLst>
                    <a:ext uri="{9D8B030D-6E8A-4147-A177-3AD203B41FA5}">
                      <a16:colId xmlns:a16="http://schemas.microsoft.com/office/drawing/2014/main" val="951409278"/>
                    </a:ext>
                  </a:extLst>
                </a:gridCol>
                <a:gridCol w="840626">
                  <a:extLst>
                    <a:ext uri="{9D8B030D-6E8A-4147-A177-3AD203B41FA5}">
                      <a16:colId xmlns:a16="http://schemas.microsoft.com/office/drawing/2014/main" val="1080619052"/>
                    </a:ext>
                  </a:extLst>
                </a:gridCol>
              </a:tblGrid>
              <a:tr h="432718">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57016121"/>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560.152,13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2.041.861,85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57962052"/>
                  </a:ext>
                </a:extLst>
              </a:tr>
              <a:tr h="211082">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733.594,81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2.704.224,35</a:t>
                      </a:r>
                    </a:p>
                  </a:txBody>
                  <a:tcPr marL="0" marR="0" marT="0" marB="0" anchor="ctr">
                    <a:lnL>
                      <a:noFill/>
                    </a:lnL>
                    <a:lnR>
                      <a:noFill/>
                    </a:lnR>
                    <a:lnT>
                      <a:noFill/>
                    </a:lnT>
                    <a:lnB>
                      <a:noFill/>
                    </a:lnB>
                    <a:noFill/>
                  </a:tcPr>
                </a:tc>
                <a:extLst>
                  <a:ext uri="{0D108BD9-81ED-4DB2-BD59-A6C34878D82A}">
                    <a16:rowId xmlns:a16="http://schemas.microsoft.com/office/drawing/2014/main" val="518693255"/>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428.759,72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2.919.926,95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83482627"/>
                  </a:ext>
                </a:extLst>
              </a:tr>
              <a:tr h="211082">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2809237973"/>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261932"/>
                  </a:ext>
                </a:extLst>
              </a:tr>
              <a:tr h="211082">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172605613"/>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02086524"/>
                  </a:ext>
                </a:extLst>
              </a:tr>
              <a:tr h="211082">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789290883"/>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61447000"/>
                  </a:ext>
                </a:extLst>
              </a:tr>
              <a:tr h="211082">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1392734998"/>
                  </a:ext>
                </a:extLst>
              </a:tr>
              <a:tr h="21108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30032671"/>
                  </a:ext>
                </a:extLst>
              </a:tr>
              <a:tr h="211082">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392.407,82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3.320.912,82 </a:t>
                      </a:r>
                    </a:p>
                  </a:txBody>
                  <a:tcPr marL="0" marR="0" marT="0" marB="0" anchor="ctr">
                    <a:lnL>
                      <a:noFill/>
                    </a:lnL>
                    <a:lnR>
                      <a:noFill/>
                    </a:lnR>
                    <a:lnT>
                      <a:noFill/>
                    </a:lnT>
                    <a:lnB>
                      <a:noFill/>
                    </a:lnB>
                    <a:noFill/>
                  </a:tcPr>
                </a:tc>
                <a:extLst>
                  <a:ext uri="{0D108BD9-81ED-4DB2-BD59-A6C34878D82A}">
                    <a16:rowId xmlns:a16="http://schemas.microsoft.com/office/drawing/2014/main" val="324250127"/>
                  </a:ext>
                </a:extLst>
              </a:tr>
              <a:tr h="432718">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51.280,70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58.529,00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521.984,46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07531719"/>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1460" y="1503236"/>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507873" y="16624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56051" y="2022474"/>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293699" y="1853691"/>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70321" y="1902303"/>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Marzo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381002" y="15703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413756F8-414B-E1A0-1564-FB1F2EEA49AA}"/>
              </a:ext>
            </a:extLst>
          </p:cNvPr>
          <p:cNvGraphicFramePr>
            <a:graphicFrameLocks noGrp="1"/>
          </p:cNvGraphicFramePr>
          <p:nvPr/>
        </p:nvGraphicFramePr>
        <p:xfrm>
          <a:off x="724552" y="2654130"/>
          <a:ext cx="10903423" cy="3153803"/>
        </p:xfrm>
        <a:graphic>
          <a:graphicData uri="http://schemas.openxmlformats.org/drawingml/2006/table">
            <a:tbl>
              <a:tblPr/>
              <a:tblGrid>
                <a:gridCol w="781841">
                  <a:extLst>
                    <a:ext uri="{9D8B030D-6E8A-4147-A177-3AD203B41FA5}">
                      <a16:colId xmlns:a16="http://schemas.microsoft.com/office/drawing/2014/main" val="2607163664"/>
                    </a:ext>
                  </a:extLst>
                </a:gridCol>
                <a:gridCol w="781841">
                  <a:extLst>
                    <a:ext uri="{9D8B030D-6E8A-4147-A177-3AD203B41FA5}">
                      <a16:colId xmlns:a16="http://schemas.microsoft.com/office/drawing/2014/main" val="1043320734"/>
                    </a:ext>
                  </a:extLst>
                </a:gridCol>
                <a:gridCol w="273644">
                  <a:extLst>
                    <a:ext uri="{9D8B030D-6E8A-4147-A177-3AD203B41FA5}">
                      <a16:colId xmlns:a16="http://schemas.microsoft.com/office/drawing/2014/main" val="673246757"/>
                    </a:ext>
                  </a:extLst>
                </a:gridCol>
                <a:gridCol w="781841">
                  <a:extLst>
                    <a:ext uri="{9D8B030D-6E8A-4147-A177-3AD203B41FA5}">
                      <a16:colId xmlns:a16="http://schemas.microsoft.com/office/drawing/2014/main" val="1963168736"/>
                    </a:ext>
                  </a:extLst>
                </a:gridCol>
                <a:gridCol w="781841">
                  <a:extLst>
                    <a:ext uri="{9D8B030D-6E8A-4147-A177-3AD203B41FA5}">
                      <a16:colId xmlns:a16="http://schemas.microsoft.com/office/drawing/2014/main" val="308964839"/>
                    </a:ext>
                  </a:extLst>
                </a:gridCol>
                <a:gridCol w="302963">
                  <a:extLst>
                    <a:ext uri="{9D8B030D-6E8A-4147-A177-3AD203B41FA5}">
                      <a16:colId xmlns:a16="http://schemas.microsoft.com/office/drawing/2014/main" val="1659166236"/>
                    </a:ext>
                  </a:extLst>
                </a:gridCol>
                <a:gridCol w="781841">
                  <a:extLst>
                    <a:ext uri="{9D8B030D-6E8A-4147-A177-3AD203B41FA5}">
                      <a16:colId xmlns:a16="http://schemas.microsoft.com/office/drawing/2014/main" val="2476153680"/>
                    </a:ext>
                  </a:extLst>
                </a:gridCol>
                <a:gridCol w="781841">
                  <a:extLst>
                    <a:ext uri="{9D8B030D-6E8A-4147-A177-3AD203B41FA5}">
                      <a16:colId xmlns:a16="http://schemas.microsoft.com/office/drawing/2014/main" val="2542420383"/>
                    </a:ext>
                  </a:extLst>
                </a:gridCol>
                <a:gridCol w="302963">
                  <a:extLst>
                    <a:ext uri="{9D8B030D-6E8A-4147-A177-3AD203B41FA5}">
                      <a16:colId xmlns:a16="http://schemas.microsoft.com/office/drawing/2014/main" val="185774828"/>
                    </a:ext>
                  </a:extLst>
                </a:gridCol>
                <a:gridCol w="781841">
                  <a:extLst>
                    <a:ext uri="{9D8B030D-6E8A-4147-A177-3AD203B41FA5}">
                      <a16:colId xmlns:a16="http://schemas.microsoft.com/office/drawing/2014/main" val="1640344330"/>
                    </a:ext>
                  </a:extLst>
                </a:gridCol>
                <a:gridCol w="781841">
                  <a:extLst>
                    <a:ext uri="{9D8B030D-6E8A-4147-A177-3AD203B41FA5}">
                      <a16:colId xmlns:a16="http://schemas.microsoft.com/office/drawing/2014/main" val="4137709814"/>
                    </a:ext>
                  </a:extLst>
                </a:gridCol>
                <a:gridCol w="342056">
                  <a:extLst>
                    <a:ext uri="{9D8B030D-6E8A-4147-A177-3AD203B41FA5}">
                      <a16:colId xmlns:a16="http://schemas.microsoft.com/office/drawing/2014/main" val="3701683408"/>
                    </a:ext>
                  </a:extLst>
                </a:gridCol>
                <a:gridCol w="781841">
                  <a:extLst>
                    <a:ext uri="{9D8B030D-6E8A-4147-A177-3AD203B41FA5}">
                      <a16:colId xmlns:a16="http://schemas.microsoft.com/office/drawing/2014/main" val="3045489468"/>
                    </a:ext>
                  </a:extLst>
                </a:gridCol>
                <a:gridCol w="781841">
                  <a:extLst>
                    <a:ext uri="{9D8B030D-6E8A-4147-A177-3AD203B41FA5}">
                      <a16:colId xmlns:a16="http://schemas.microsoft.com/office/drawing/2014/main" val="1457156960"/>
                    </a:ext>
                  </a:extLst>
                </a:gridCol>
                <a:gridCol w="299705">
                  <a:extLst>
                    <a:ext uri="{9D8B030D-6E8A-4147-A177-3AD203B41FA5}">
                      <a16:colId xmlns:a16="http://schemas.microsoft.com/office/drawing/2014/main" val="3450738643"/>
                    </a:ext>
                  </a:extLst>
                </a:gridCol>
                <a:gridCol w="781841">
                  <a:extLst>
                    <a:ext uri="{9D8B030D-6E8A-4147-A177-3AD203B41FA5}">
                      <a16:colId xmlns:a16="http://schemas.microsoft.com/office/drawing/2014/main" val="790646602"/>
                    </a:ext>
                  </a:extLst>
                </a:gridCol>
                <a:gridCol w="781841">
                  <a:extLst>
                    <a:ext uri="{9D8B030D-6E8A-4147-A177-3AD203B41FA5}">
                      <a16:colId xmlns:a16="http://schemas.microsoft.com/office/drawing/2014/main" val="3288495925"/>
                    </a:ext>
                  </a:extLst>
                </a:gridCol>
              </a:tblGrid>
              <a:tr h="360435">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3959166"/>
                  </a:ext>
                </a:extLst>
              </a:tr>
              <a:tr h="349171">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30951422"/>
                  </a:ext>
                </a:extLst>
              </a:tr>
              <a:tr h="349171">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85092832"/>
                  </a:ext>
                </a:extLst>
              </a:tr>
              <a:tr h="349171">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4358085"/>
                  </a:ext>
                </a:extLst>
              </a:tr>
              <a:tr h="349171">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0049309"/>
                  </a:ext>
                </a:extLst>
              </a:tr>
              <a:tr h="349171">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07334938"/>
                  </a:ext>
                </a:extLst>
              </a:tr>
              <a:tr h="349171">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72791611"/>
                  </a:ext>
                </a:extLst>
              </a:tr>
              <a:tr h="349171">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907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458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0730122"/>
                  </a:ext>
                </a:extLst>
              </a:tr>
              <a:tr h="349171">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28.834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39.349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40.706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27.865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13.953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150.707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43626623"/>
                  </a:ext>
                </a:extLst>
              </a:tr>
            </a:tbl>
          </a:graphicData>
        </a:graphic>
      </p:graphicFrame>
    </p:spTree>
    <p:extLst>
      <p:ext uri="{BB962C8B-B14F-4D97-AF65-F5344CB8AC3E}">
        <p14:creationId xmlns:p14="http://schemas.microsoft.com/office/powerpoint/2010/main" val="205243286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Marzo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802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46325"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73788"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42300"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10060781" y="2044643"/>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612708" y="1520785"/>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1302B405-CD71-E8AD-3A35-343E494D1A74}"/>
              </a:ext>
            </a:extLst>
          </p:cNvPr>
          <p:cNvGraphicFramePr>
            <a:graphicFrameLocks noGrp="1"/>
          </p:cNvGraphicFramePr>
          <p:nvPr/>
        </p:nvGraphicFramePr>
        <p:xfrm>
          <a:off x="477673" y="2718546"/>
          <a:ext cx="11180930" cy="3126833"/>
        </p:xfrm>
        <a:graphic>
          <a:graphicData uri="http://schemas.openxmlformats.org/drawingml/2006/table">
            <a:tbl>
              <a:tblPr/>
              <a:tblGrid>
                <a:gridCol w="801740">
                  <a:extLst>
                    <a:ext uri="{9D8B030D-6E8A-4147-A177-3AD203B41FA5}">
                      <a16:colId xmlns:a16="http://schemas.microsoft.com/office/drawing/2014/main" val="459649137"/>
                    </a:ext>
                  </a:extLst>
                </a:gridCol>
                <a:gridCol w="801740">
                  <a:extLst>
                    <a:ext uri="{9D8B030D-6E8A-4147-A177-3AD203B41FA5}">
                      <a16:colId xmlns:a16="http://schemas.microsoft.com/office/drawing/2014/main" val="100771557"/>
                    </a:ext>
                  </a:extLst>
                </a:gridCol>
                <a:gridCol w="280608">
                  <a:extLst>
                    <a:ext uri="{9D8B030D-6E8A-4147-A177-3AD203B41FA5}">
                      <a16:colId xmlns:a16="http://schemas.microsoft.com/office/drawing/2014/main" val="2621756341"/>
                    </a:ext>
                  </a:extLst>
                </a:gridCol>
                <a:gridCol w="801740">
                  <a:extLst>
                    <a:ext uri="{9D8B030D-6E8A-4147-A177-3AD203B41FA5}">
                      <a16:colId xmlns:a16="http://schemas.microsoft.com/office/drawing/2014/main" val="2502106564"/>
                    </a:ext>
                  </a:extLst>
                </a:gridCol>
                <a:gridCol w="801740">
                  <a:extLst>
                    <a:ext uri="{9D8B030D-6E8A-4147-A177-3AD203B41FA5}">
                      <a16:colId xmlns:a16="http://schemas.microsoft.com/office/drawing/2014/main" val="3196138493"/>
                    </a:ext>
                  </a:extLst>
                </a:gridCol>
                <a:gridCol w="310674">
                  <a:extLst>
                    <a:ext uri="{9D8B030D-6E8A-4147-A177-3AD203B41FA5}">
                      <a16:colId xmlns:a16="http://schemas.microsoft.com/office/drawing/2014/main" val="2856673392"/>
                    </a:ext>
                  </a:extLst>
                </a:gridCol>
                <a:gridCol w="801740">
                  <a:extLst>
                    <a:ext uri="{9D8B030D-6E8A-4147-A177-3AD203B41FA5}">
                      <a16:colId xmlns:a16="http://schemas.microsoft.com/office/drawing/2014/main" val="2503999305"/>
                    </a:ext>
                  </a:extLst>
                </a:gridCol>
                <a:gridCol w="801740">
                  <a:extLst>
                    <a:ext uri="{9D8B030D-6E8A-4147-A177-3AD203B41FA5}">
                      <a16:colId xmlns:a16="http://schemas.microsoft.com/office/drawing/2014/main" val="1532304567"/>
                    </a:ext>
                  </a:extLst>
                </a:gridCol>
                <a:gridCol w="310674">
                  <a:extLst>
                    <a:ext uri="{9D8B030D-6E8A-4147-A177-3AD203B41FA5}">
                      <a16:colId xmlns:a16="http://schemas.microsoft.com/office/drawing/2014/main" val="3204322430"/>
                    </a:ext>
                  </a:extLst>
                </a:gridCol>
                <a:gridCol w="801740">
                  <a:extLst>
                    <a:ext uri="{9D8B030D-6E8A-4147-A177-3AD203B41FA5}">
                      <a16:colId xmlns:a16="http://schemas.microsoft.com/office/drawing/2014/main" val="494065054"/>
                    </a:ext>
                  </a:extLst>
                </a:gridCol>
                <a:gridCol w="801740">
                  <a:extLst>
                    <a:ext uri="{9D8B030D-6E8A-4147-A177-3AD203B41FA5}">
                      <a16:colId xmlns:a16="http://schemas.microsoft.com/office/drawing/2014/main" val="502709540"/>
                    </a:ext>
                  </a:extLst>
                </a:gridCol>
                <a:gridCol w="350761">
                  <a:extLst>
                    <a:ext uri="{9D8B030D-6E8A-4147-A177-3AD203B41FA5}">
                      <a16:colId xmlns:a16="http://schemas.microsoft.com/office/drawing/2014/main" val="2045030088"/>
                    </a:ext>
                  </a:extLst>
                </a:gridCol>
                <a:gridCol w="801740">
                  <a:extLst>
                    <a:ext uri="{9D8B030D-6E8A-4147-A177-3AD203B41FA5}">
                      <a16:colId xmlns:a16="http://schemas.microsoft.com/office/drawing/2014/main" val="2254605122"/>
                    </a:ext>
                  </a:extLst>
                </a:gridCol>
                <a:gridCol w="801740">
                  <a:extLst>
                    <a:ext uri="{9D8B030D-6E8A-4147-A177-3AD203B41FA5}">
                      <a16:colId xmlns:a16="http://schemas.microsoft.com/office/drawing/2014/main" val="2567359784"/>
                    </a:ext>
                  </a:extLst>
                </a:gridCol>
                <a:gridCol w="307333">
                  <a:extLst>
                    <a:ext uri="{9D8B030D-6E8A-4147-A177-3AD203B41FA5}">
                      <a16:colId xmlns:a16="http://schemas.microsoft.com/office/drawing/2014/main" val="821406136"/>
                    </a:ext>
                  </a:extLst>
                </a:gridCol>
                <a:gridCol w="801740">
                  <a:extLst>
                    <a:ext uri="{9D8B030D-6E8A-4147-A177-3AD203B41FA5}">
                      <a16:colId xmlns:a16="http://schemas.microsoft.com/office/drawing/2014/main" val="719897926"/>
                    </a:ext>
                  </a:extLst>
                </a:gridCol>
                <a:gridCol w="801740">
                  <a:extLst>
                    <a:ext uri="{9D8B030D-6E8A-4147-A177-3AD203B41FA5}">
                      <a16:colId xmlns:a16="http://schemas.microsoft.com/office/drawing/2014/main" val="3425406691"/>
                    </a:ext>
                  </a:extLst>
                </a:gridCol>
              </a:tblGrid>
              <a:tr h="35735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35399834"/>
                  </a:ext>
                </a:extLst>
              </a:tr>
              <a:tr h="346185">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4760965"/>
                  </a:ext>
                </a:extLst>
              </a:tr>
              <a:tr h="346185">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49915011"/>
                  </a:ext>
                </a:extLst>
              </a:tr>
              <a:tr h="346185">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948090854"/>
                  </a:ext>
                </a:extLst>
              </a:tr>
              <a:tr h="346185">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31007823"/>
                  </a:ext>
                </a:extLst>
              </a:tr>
              <a:tr h="346185">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60955106"/>
                  </a:ext>
                </a:extLst>
              </a:tr>
              <a:tr h="346185">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25126643"/>
                  </a:ext>
                </a:extLst>
              </a:tr>
              <a:tr h="346185">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35332315"/>
                  </a:ext>
                </a:extLst>
              </a:tr>
              <a:tr h="34618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3.001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11.560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12206412"/>
                  </a:ext>
                </a:extLst>
              </a:tr>
            </a:tbl>
          </a:graphicData>
        </a:graphic>
      </p:graphicFrame>
    </p:spTree>
    <p:extLst>
      <p:ext uri="{BB962C8B-B14F-4D97-AF65-F5344CB8AC3E}">
        <p14:creationId xmlns:p14="http://schemas.microsoft.com/office/powerpoint/2010/main" val="93486218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3249"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187574" y="1764152"/>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65862" y="2249927"/>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0737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991724"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Marzo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352205" y="1680768"/>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13240EE5-AB20-C869-02C1-F7BB9B65ADB8}"/>
              </a:ext>
            </a:extLst>
          </p:cNvPr>
          <p:cNvGraphicFramePr>
            <a:graphicFrameLocks noGrp="1"/>
          </p:cNvGraphicFramePr>
          <p:nvPr/>
        </p:nvGraphicFramePr>
        <p:xfrm>
          <a:off x="491319" y="2712281"/>
          <a:ext cx="11095624" cy="3171207"/>
        </p:xfrm>
        <a:graphic>
          <a:graphicData uri="http://schemas.openxmlformats.org/drawingml/2006/table">
            <a:tbl>
              <a:tblPr/>
              <a:tblGrid>
                <a:gridCol w="795623">
                  <a:extLst>
                    <a:ext uri="{9D8B030D-6E8A-4147-A177-3AD203B41FA5}">
                      <a16:colId xmlns:a16="http://schemas.microsoft.com/office/drawing/2014/main" val="2270350565"/>
                    </a:ext>
                  </a:extLst>
                </a:gridCol>
                <a:gridCol w="795623">
                  <a:extLst>
                    <a:ext uri="{9D8B030D-6E8A-4147-A177-3AD203B41FA5}">
                      <a16:colId xmlns:a16="http://schemas.microsoft.com/office/drawing/2014/main" val="1494453115"/>
                    </a:ext>
                  </a:extLst>
                </a:gridCol>
                <a:gridCol w="278468">
                  <a:extLst>
                    <a:ext uri="{9D8B030D-6E8A-4147-A177-3AD203B41FA5}">
                      <a16:colId xmlns:a16="http://schemas.microsoft.com/office/drawing/2014/main" val="3037063090"/>
                    </a:ext>
                  </a:extLst>
                </a:gridCol>
                <a:gridCol w="795623">
                  <a:extLst>
                    <a:ext uri="{9D8B030D-6E8A-4147-A177-3AD203B41FA5}">
                      <a16:colId xmlns:a16="http://schemas.microsoft.com/office/drawing/2014/main" val="2631158173"/>
                    </a:ext>
                  </a:extLst>
                </a:gridCol>
                <a:gridCol w="795623">
                  <a:extLst>
                    <a:ext uri="{9D8B030D-6E8A-4147-A177-3AD203B41FA5}">
                      <a16:colId xmlns:a16="http://schemas.microsoft.com/office/drawing/2014/main" val="3013042712"/>
                    </a:ext>
                  </a:extLst>
                </a:gridCol>
                <a:gridCol w="308303">
                  <a:extLst>
                    <a:ext uri="{9D8B030D-6E8A-4147-A177-3AD203B41FA5}">
                      <a16:colId xmlns:a16="http://schemas.microsoft.com/office/drawing/2014/main" val="2425830168"/>
                    </a:ext>
                  </a:extLst>
                </a:gridCol>
                <a:gridCol w="795623">
                  <a:extLst>
                    <a:ext uri="{9D8B030D-6E8A-4147-A177-3AD203B41FA5}">
                      <a16:colId xmlns:a16="http://schemas.microsoft.com/office/drawing/2014/main" val="487599802"/>
                    </a:ext>
                  </a:extLst>
                </a:gridCol>
                <a:gridCol w="795623">
                  <a:extLst>
                    <a:ext uri="{9D8B030D-6E8A-4147-A177-3AD203B41FA5}">
                      <a16:colId xmlns:a16="http://schemas.microsoft.com/office/drawing/2014/main" val="2332033398"/>
                    </a:ext>
                  </a:extLst>
                </a:gridCol>
                <a:gridCol w="308303">
                  <a:extLst>
                    <a:ext uri="{9D8B030D-6E8A-4147-A177-3AD203B41FA5}">
                      <a16:colId xmlns:a16="http://schemas.microsoft.com/office/drawing/2014/main" val="3942867700"/>
                    </a:ext>
                  </a:extLst>
                </a:gridCol>
                <a:gridCol w="795623">
                  <a:extLst>
                    <a:ext uri="{9D8B030D-6E8A-4147-A177-3AD203B41FA5}">
                      <a16:colId xmlns:a16="http://schemas.microsoft.com/office/drawing/2014/main" val="3664734423"/>
                    </a:ext>
                  </a:extLst>
                </a:gridCol>
                <a:gridCol w="795623">
                  <a:extLst>
                    <a:ext uri="{9D8B030D-6E8A-4147-A177-3AD203B41FA5}">
                      <a16:colId xmlns:a16="http://schemas.microsoft.com/office/drawing/2014/main" val="2529051601"/>
                    </a:ext>
                  </a:extLst>
                </a:gridCol>
                <a:gridCol w="348085">
                  <a:extLst>
                    <a:ext uri="{9D8B030D-6E8A-4147-A177-3AD203B41FA5}">
                      <a16:colId xmlns:a16="http://schemas.microsoft.com/office/drawing/2014/main" val="1988443206"/>
                    </a:ext>
                  </a:extLst>
                </a:gridCol>
                <a:gridCol w="795623">
                  <a:extLst>
                    <a:ext uri="{9D8B030D-6E8A-4147-A177-3AD203B41FA5}">
                      <a16:colId xmlns:a16="http://schemas.microsoft.com/office/drawing/2014/main" val="2209700928"/>
                    </a:ext>
                  </a:extLst>
                </a:gridCol>
                <a:gridCol w="795623">
                  <a:extLst>
                    <a:ext uri="{9D8B030D-6E8A-4147-A177-3AD203B41FA5}">
                      <a16:colId xmlns:a16="http://schemas.microsoft.com/office/drawing/2014/main" val="4173242656"/>
                    </a:ext>
                  </a:extLst>
                </a:gridCol>
                <a:gridCol w="304989">
                  <a:extLst>
                    <a:ext uri="{9D8B030D-6E8A-4147-A177-3AD203B41FA5}">
                      <a16:colId xmlns:a16="http://schemas.microsoft.com/office/drawing/2014/main" val="2000498751"/>
                    </a:ext>
                  </a:extLst>
                </a:gridCol>
                <a:gridCol w="795623">
                  <a:extLst>
                    <a:ext uri="{9D8B030D-6E8A-4147-A177-3AD203B41FA5}">
                      <a16:colId xmlns:a16="http://schemas.microsoft.com/office/drawing/2014/main" val="3853333678"/>
                    </a:ext>
                  </a:extLst>
                </a:gridCol>
                <a:gridCol w="795623">
                  <a:extLst>
                    <a:ext uri="{9D8B030D-6E8A-4147-A177-3AD203B41FA5}">
                      <a16:colId xmlns:a16="http://schemas.microsoft.com/office/drawing/2014/main" val="1201393929"/>
                    </a:ext>
                  </a:extLst>
                </a:gridCol>
              </a:tblGrid>
              <a:tr h="36242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83139164"/>
                  </a:ext>
                </a:extLst>
              </a:tr>
              <a:tr h="351098">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11021295"/>
                  </a:ext>
                </a:extLst>
              </a:tr>
              <a:tr h="351098">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07243712"/>
                  </a:ext>
                </a:extLst>
              </a:tr>
              <a:tr h="351098">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03034206"/>
                  </a:ext>
                </a:extLst>
              </a:tr>
              <a:tr h="351098">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48606242"/>
                  </a:ext>
                </a:extLst>
              </a:tr>
              <a:tr h="351098">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74217691"/>
                  </a:ext>
                </a:extLst>
              </a:tr>
              <a:tr h="351098">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76771472"/>
                  </a:ext>
                </a:extLst>
              </a:tr>
              <a:tr h="351098">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55147692"/>
                  </a:ext>
                </a:extLst>
              </a:tr>
              <a:tr h="35109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606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18479845"/>
                  </a:ext>
                </a:extLst>
              </a:tr>
            </a:tbl>
          </a:graphicData>
        </a:graphic>
      </p:graphicFrame>
    </p:spTree>
    <p:extLst>
      <p:ext uri="{BB962C8B-B14F-4D97-AF65-F5344CB8AC3E}">
        <p14:creationId xmlns:p14="http://schemas.microsoft.com/office/powerpoint/2010/main" val="341432037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Marzo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324"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392362"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2049" y="2187193"/>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37524" y="1982750"/>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64736" y="2091942"/>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8EE37E1D-79D0-B82E-9D26-C81B45EFE975}"/>
              </a:ext>
            </a:extLst>
          </p:cNvPr>
          <p:cNvGraphicFramePr>
            <a:graphicFrameLocks noGrp="1"/>
          </p:cNvGraphicFramePr>
          <p:nvPr/>
        </p:nvGraphicFramePr>
        <p:xfrm>
          <a:off x="468313" y="2786024"/>
          <a:ext cx="11212506" cy="3337844"/>
        </p:xfrm>
        <a:graphic>
          <a:graphicData uri="http://schemas.openxmlformats.org/drawingml/2006/table">
            <a:tbl>
              <a:tblPr/>
              <a:tblGrid>
                <a:gridCol w="804004">
                  <a:extLst>
                    <a:ext uri="{9D8B030D-6E8A-4147-A177-3AD203B41FA5}">
                      <a16:colId xmlns:a16="http://schemas.microsoft.com/office/drawing/2014/main" val="2366812858"/>
                    </a:ext>
                  </a:extLst>
                </a:gridCol>
                <a:gridCol w="804004">
                  <a:extLst>
                    <a:ext uri="{9D8B030D-6E8A-4147-A177-3AD203B41FA5}">
                      <a16:colId xmlns:a16="http://schemas.microsoft.com/office/drawing/2014/main" val="3294886382"/>
                    </a:ext>
                  </a:extLst>
                </a:gridCol>
                <a:gridCol w="281401">
                  <a:extLst>
                    <a:ext uri="{9D8B030D-6E8A-4147-A177-3AD203B41FA5}">
                      <a16:colId xmlns:a16="http://schemas.microsoft.com/office/drawing/2014/main" val="2920991953"/>
                    </a:ext>
                  </a:extLst>
                </a:gridCol>
                <a:gridCol w="804004">
                  <a:extLst>
                    <a:ext uri="{9D8B030D-6E8A-4147-A177-3AD203B41FA5}">
                      <a16:colId xmlns:a16="http://schemas.microsoft.com/office/drawing/2014/main" val="808693496"/>
                    </a:ext>
                  </a:extLst>
                </a:gridCol>
                <a:gridCol w="804004">
                  <a:extLst>
                    <a:ext uri="{9D8B030D-6E8A-4147-A177-3AD203B41FA5}">
                      <a16:colId xmlns:a16="http://schemas.microsoft.com/office/drawing/2014/main" val="1809071736"/>
                    </a:ext>
                  </a:extLst>
                </a:gridCol>
                <a:gridCol w="311552">
                  <a:extLst>
                    <a:ext uri="{9D8B030D-6E8A-4147-A177-3AD203B41FA5}">
                      <a16:colId xmlns:a16="http://schemas.microsoft.com/office/drawing/2014/main" val="1549189846"/>
                    </a:ext>
                  </a:extLst>
                </a:gridCol>
                <a:gridCol w="804004">
                  <a:extLst>
                    <a:ext uri="{9D8B030D-6E8A-4147-A177-3AD203B41FA5}">
                      <a16:colId xmlns:a16="http://schemas.microsoft.com/office/drawing/2014/main" val="2053442898"/>
                    </a:ext>
                  </a:extLst>
                </a:gridCol>
                <a:gridCol w="804004">
                  <a:extLst>
                    <a:ext uri="{9D8B030D-6E8A-4147-A177-3AD203B41FA5}">
                      <a16:colId xmlns:a16="http://schemas.microsoft.com/office/drawing/2014/main" val="1762015368"/>
                    </a:ext>
                  </a:extLst>
                </a:gridCol>
                <a:gridCol w="311552">
                  <a:extLst>
                    <a:ext uri="{9D8B030D-6E8A-4147-A177-3AD203B41FA5}">
                      <a16:colId xmlns:a16="http://schemas.microsoft.com/office/drawing/2014/main" val="2151641142"/>
                    </a:ext>
                  </a:extLst>
                </a:gridCol>
                <a:gridCol w="804004">
                  <a:extLst>
                    <a:ext uri="{9D8B030D-6E8A-4147-A177-3AD203B41FA5}">
                      <a16:colId xmlns:a16="http://schemas.microsoft.com/office/drawing/2014/main" val="263595028"/>
                    </a:ext>
                  </a:extLst>
                </a:gridCol>
                <a:gridCol w="804004">
                  <a:extLst>
                    <a:ext uri="{9D8B030D-6E8A-4147-A177-3AD203B41FA5}">
                      <a16:colId xmlns:a16="http://schemas.microsoft.com/office/drawing/2014/main" val="3912872748"/>
                    </a:ext>
                  </a:extLst>
                </a:gridCol>
                <a:gridCol w="351752">
                  <a:extLst>
                    <a:ext uri="{9D8B030D-6E8A-4147-A177-3AD203B41FA5}">
                      <a16:colId xmlns:a16="http://schemas.microsoft.com/office/drawing/2014/main" val="19434301"/>
                    </a:ext>
                  </a:extLst>
                </a:gridCol>
                <a:gridCol w="804004">
                  <a:extLst>
                    <a:ext uri="{9D8B030D-6E8A-4147-A177-3AD203B41FA5}">
                      <a16:colId xmlns:a16="http://schemas.microsoft.com/office/drawing/2014/main" val="3181277587"/>
                    </a:ext>
                  </a:extLst>
                </a:gridCol>
                <a:gridCol w="804004">
                  <a:extLst>
                    <a:ext uri="{9D8B030D-6E8A-4147-A177-3AD203B41FA5}">
                      <a16:colId xmlns:a16="http://schemas.microsoft.com/office/drawing/2014/main" val="4161899121"/>
                    </a:ext>
                  </a:extLst>
                </a:gridCol>
                <a:gridCol w="308201">
                  <a:extLst>
                    <a:ext uri="{9D8B030D-6E8A-4147-A177-3AD203B41FA5}">
                      <a16:colId xmlns:a16="http://schemas.microsoft.com/office/drawing/2014/main" val="3044152235"/>
                    </a:ext>
                  </a:extLst>
                </a:gridCol>
                <a:gridCol w="804004">
                  <a:extLst>
                    <a:ext uri="{9D8B030D-6E8A-4147-A177-3AD203B41FA5}">
                      <a16:colId xmlns:a16="http://schemas.microsoft.com/office/drawing/2014/main" val="1319714744"/>
                    </a:ext>
                  </a:extLst>
                </a:gridCol>
                <a:gridCol w="804004">
                  <a:extLst>
                    <a:ext uri="{9D8B030D-6E8A-4147-A177-3AD203B41FA5}">
                      <a16:colId xmlns:a16="http://schemas.microsoft.com/office/drawing/2014/main" val="3127084693"/>
                    </a:ext>
                  </a:extLst>
                </a:gridCol>
              </a:tblGrid>
              <a:tr h="381468">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56013775"/>
                  </a:ext>
                </a:extLst>
              </a:tr>
              <a:tr h="369547">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84361472"/>
                  </a:ext>
                </a:extLst>
              </a:tr>
              <a:tr h="369547">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291253463"/>
                  </a:ext>
                </a:extLst>
              </a:tr>
              <a:tr h="369547">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1756480"/>
                  </a:ext>
                </a:extLst>
              </a:tr>
              <a:tr h="369547">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6972829"/>
                  </a:ext>
                </a:extLst>
              </a:tr>
              <a:tr h="369547">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96299990"/>
                  </a:ext>
                </a:extLst>
              </a:tr>
              <a:tr h="369547">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75904117"/>
                  </a:ext>
                </a:extLst>
              </a:tr>
              <a:tr h="369547">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6.629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5.380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7.406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42.192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20400176"/>
                  </a:ext>
                </a:extLst>
              </a:tr>
              <a:tr h="36954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211.547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256.191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151.968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157.608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113.459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890.773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66078051"/>
                  </a:ext>
                </a:extLst>
              </a:tr>
            </a:tbl>
          </a:graphicData>
        </a:graphic>
      </p:graphicFrame>
    </p:spTree>
    <p:extLst>
      <p:ext uri="{BB962C8B-B14F-4D97-AF65-F5344CB8AC3E}">
        <p14:creationId xmlns:p14="http://schemas.microsoft.com/office/powerpoint/2010/main" val="131614716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Marzo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1827795" y="2004477"/>
          <a:ext cx="8306106" cy="402720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Marzo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marzo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marzo2024 corresponden a la sumatoria de las toneladas SUI </a:t>
            </a:r>
            <a:r>
              <a:rPr lang="es-ES" sz="1400" u="sng" dirty="0">
                <a:solidFill>
                  <a:schemeClr val="accent1">
                    <a:lumMod val="50000"/>
                  </a:schemeClr>
                </a:solidFill>
                <a:latin typeface="+mn-lt"/>
              </a:rPr>
              <a:t>desde febrero 2018 hasta febrero</a:t>
            </a:r>
            <a:r>
              <a:rPr lang="es-ES" sz="1400" u="sng" dirty="0">
                <a:solidFill>
                  <a:schemeClr val="accent1">
                    <a:lumMod val="50000"/>
                  </a:schemeClr>
                </a:solidFill>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marzo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174747DD-CD27-E1F0-9B87-703E61E24C83}"/>
              </a:ext>
            </a:extLst>
          </p:cNvPr>
          <p:cNvGraphicFramePr>
            <a:graphicFrameLocks noGrp="1"/>
          </p:cNvGraphicFramePr>
          <p:nvPr/>
        </p:nvGraphicFramePr>
        <p:xfrm>
          <a:off x="1412637" y="1964211"/>
          <a:ext cx="9077328" cy="2334278"/>
        </p:xfrm>
        <a:graphic>
          <a:graphicData uri="http://schemas.openxmlformats.org/drawingml/2006/table">
            <a:tbl>
              <a:tblPr/>
              <a:tblGrid>
                <a:gridCol w="1690785">
                  <a:extLst>
                    <a:ext uri="{9D8B030D-6E8A-4147-A177-3AD203B41FA5}">
                      <a16:colId xmlns:a16="http://schemas.microsoft.com/office/drawing/2014/main" val="3973812268"/>
                    </a:ext>
                  </a:extLst>
                </a:gridCol>
                <a:gridCol w="1158614">
                  <a:extLst>
                    <a:ext uri="{9D8B030D-6E8A-4147-A177-3AD203B41FA5}">
                      <a16:colId xmlns:a16="http://schemas.microsoft.com/office/drawing/2014/main" val="1831371404"/>
                    </a:ext>
                  </a:extLst>
                </a:gridCol>
                <a:gridCol w="1377564">
                  <a:extLst>
                    <a:ext uri="{9D8B030D-6E8A-4147-A177-3AD203B41FA5}">
                      <a16:colId xmlns:a16="http://schemas.microsoft.com/office/drawing/2014/main" val="2260987437"/>
                    </a:ext>
                  </a:extLst>
                </a:gridCol>
                <a:gridCol w="1158614">
                  <a:extLst>
                    <a:ext uri="{9D8B030D-6E8A-4147-A177-3AD203B41FA5}">
                      <a16:colId xmlns:a16="http://schemas.microsoft.com/office/drawing/2014/main" val="4046773526"/>
                    </a:ext>
                  </a:extLst>
                </a:gridCol>
                <a:gridCol w="1158614">
                  <a:extLst>
                    <a:ext uri="{9D8B030D-6E8A-4147-A177-3AD203B41FA5}">
                      <a16:colId xmlns:a16="http://schemas.microsoft.com/office/drawing/2014/main" val="395068889"/>
                    </a:ext>
                  </a:extLst>
                </a:gridCol>
                <a:gridCol w="1374523">
                  <a:extLst>
                    <a:ext uri="{9D8B030D-6E8A-4147-A177-3AD203B41FA5}">
                      <a16:colId xmlns:a16="http://schemas.microsoft.com/office/drawing/2014/main" val="1326015813"/>
                    </a:ext>
                  </a:extLst>
                </a:gridCol>
                <a:gridCol w="1158614">
                  <a:extLst>
                    <a:ext uri="{9D8B030D-6E8A-4147-A177-3AD203B41FA5}">
                      <a16:colId xmlns:a16="http://schemas.microsoft.com/office/drawing/2014/main" val="643612444"/>
                    </a:ext>
                  </a:extLst>
                </a:gridCol>
              </a:tblGrid>
              <a:tr h="370092">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25325299"/>
                  </a:ext>
                </a:extLst>
              </a:tr>
              <a:tr h="740184">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de asociaciones que se reconocieron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reconocido a asociaciones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máximo de Asociaciones reconocidas por comité a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total reconocido a las asociaciones a marzo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69590586"/>
                  </a:ext>
                </a:extLst>
              </a:tr>
              <a:tr h="202394">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115.178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4.410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12.250.226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227.493</a:t>
                      </a:r>
                    </a:p>
                  </a:txBody>
                  <a:tcPr marL="0" marR="0" marT="0" marB="0" anchor="ctr">
                    <a:lnL>
                      <a:noFill/>
                    </a:lnL>
                    <a:lnR>
                      <a:noFill/>
                    </a:lnR>
                    <a:lnT>
                      <a:noFill/>
                    </a:lnT>
                    <a:lnB>
                      <a:noFill/>
                    </a:lnB>
                    <a:noFill/>
                  </a:tcPr>
                </a:tc>
                <a:extLst>
                  <a:ext uri="{0D108BD9-81ED-4DB2-BD59-A6C34878D82A}">
                    <a16:rowId xmlns:a16="http://schemas.microsoft.com/office/drawing/2014/main" val="609116178"/>
                  </a:ext>
                </a:extLst>
              </a:tr>
              <a:tr h="202394">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115.178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6.497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12.250.226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294.153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365916"/>
                  </a:ext>
                </a:extLst>
              </a:tr>
              <a:tr h="202394">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115.178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3.587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12.250.226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171.018</a:t>
                      </a:r>
                    </a:p>
                  </a:txBody>
                  <a:tcPr marL="0" marR="0" marT="0" marB="0" anchor="ctr">
                    <a:lnL>
                      <a:noFill/>
                    </a:lnL>
                    <a:lnR>
                      <a:noFill/>
                    </a:lnR>
                    <a:lnT>
                      <a:noFill/>
                    </a:lnT>
                    <a:lnB>
                      <a:noFill/>
                    </a:lnB>
                    <a:noFill/>
                  </a:tcPr>
                </a:tc>
                <a:extLst>
                  <a:ext uri="{0D108BD9-81ED-4DB2-BD59-A6C34878D82A}">
                    <a16:rowId xmlns:a16="http://schemas.microsoft.com/office/drawing/2014/main" val="624619557"/>
                  </a:ext>
                </a:extLst>
              </a:tr>
              <a:tr h="202394">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115.178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12.250.226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75445846"/>
                  </a:ext>
                </a:extLst>
              </a:tr>
              <a:tr h="202394">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115.178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12.250.226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135.142</a:t>
                      </a:r>
                    </a:p>
                  </a:txBody>
                  <a:tcPr marL="0" marR="0" marT="0" marB="0" anchor="ctr">
                    <a:lnL>
                      <a:noFill/>
                    </a:lnL>
                    <a:lnR>
                      <a:noFill/>
                    </a:lnR>
                    <a:lnT>
                      <a:noFill/>
                    </a:lnT>
                    <a:lnB>
                      <a:noFill/>
                    </a:lnB>
                    <a:noFill/>
                  </a:tcPr>
                </a:tc>
                <a:extLst>
                  <a:ext uri="{0D108BD9-81ED-4DB2-BD59-A6C34878D82A}">
                    <a16:rowId xmlns:a16="http://schemas.microsoft.com/office/drawing/2014/main" val="2425131557"/>
                  </a:ext>
                </a:extLst>
              </a:tr>
              <a:tr h="212032">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115.178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19.783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12.250.226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944.360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43433824"/>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51D7C8E8-F28E-C405-37B2-22EFBE463093}"/>
              </a:ext>
            </a:extLst>
          </p:cNvPr>
          <p:cNvGraphicFramePr>
            <a:graphicFrameLocks noGrp="1"/>
          </p:cNvGraphicFramePr>
          <p:nvPr/>
        </p:nvGraphicFramePr>
        <p:xfrm>
          <a:off x="2133243" y="1256652"/>
          <a:ext cx="6752058" cy="5329025"/>
        </p:xfrm>
        <a:graphic>
          <a:graphicData uri="http://schemas.openxmlformats.org/drawingml/2006/table">
            <a:tbl>
              <a:tblPr/>
              <a:tblGrid>
                <a:gridCol w="1556946">
                  <a:extLst>
                    <a:ext uri="{9D8B030D-6E8A-4147-A177-3AD203B41FA5}">
                      <a16:colId xmlns:a16="http://schemas.microsoft.com/office/drawing/2014/main" val="1225613370"/>
                    </a:ext>
                  </a:extLst>
                </a:gridCol>
                <a:gridCol w="953231">
                  <a:extLst>
                    <a:ext uri="{9D8B030D-6E8A-4147-A177-3AD203B41FA5}">
                      <a16:colId xmlns:a16="http://schemas.microsoft.com/office/drawing/2014/main" val="3383658365"/>
                    </a:ext>
                  </a:extLst>
                </a:gridCol>
                <a:gridCol w="1159765">
                  <a:extLst>
                    <a:ext uri="{9D8B030D-6E8A-4147-A177-3AD203B41FA5}">
                      <a16:colId xmlns:a16="http://schemas.microsoft.com/office/drawing/2014/main" val="3413714713"/>
                    </a:ext>
                  </a:extLst>
                </a:gridCol>
                <a:gridCol w="1541058">
                  <a:extLst>
                    <a:ext uri="{9D8B030D-6E8A-4147-A177-3AD203B41FA5}">
                      <a16:colId xmlns:a16="http://schemas.microsoft.com/office/drawing/2014/main" val="1816782831"/>
                    </a:ext>
                  </a:extLst>
                </a:gridCol>
                <a:gridCol w="1541058">
                  <a:extLst>
                    <a:ext uri="{9D8B030D-6E8A-4147-A177-3AD203B41FA5}">
                      <a16:colId xmlns:a16="http://schemas.microsoft.com/office/drawing/2014/main" val="643443541"/>
                    </a:ext>
                  </a:extLst>
                </a:gridCol>
              </a:tblGrid>
              <a:tr h="9979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82718139"/>
                  </a:ext>
                </a:extLst>
              </a:tr>
              <a:tr h="99792">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06217949"/>
                  </a:ext>
                </a:extLst>
              </a:tr>
              <a:tr h="10722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34794801"/>
                  </a:ext>
                </a:extLst>
              </a:tr>
              <a:tr h="19371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76634"/>
                  </a:ext>
                </a:extLst>
              </a:tr>
              <a:tr h="20545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33178381"/>
                  </a:ext>
                </a:extLst>
              </a:tr>
              <a:tr h="20545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88383924"/>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536556807"/>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662365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82688525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61289866"/>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308036304"/>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2702418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$ 1.460.277.947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64474302"/>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020501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140463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04967890"/>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100728807"/>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8316526"/>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189962"/>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$ 1.127.551.405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23755480"/>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9-dic-19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9122716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365678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$ 2.978.671.636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96156524"/>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938191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7759656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6573769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8865090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3098850"/>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305237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977045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135046"/>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$ 3.217.150.760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51275383"/>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142345705"/>
                  </a:ext>
                </a:extLst>
              </a:tr>
              <a:tr h="111533">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83952167"/>
                  </a:ext>
                </a:extLst>
              </a:tr>
            </a:tbl>
          </a:graphicData>
        </a:graphic>
      </p:graphicFrame>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103B7ACC-7A0F-7E8D-04DF-4DBB3D77F38B}"/>
              </a:ext>
            </a:extLst>
          </p:cNvPr>
          <p:cNvGraphicFramePr>
            <a:graphicFrameLocks noGrp="1"/>
          </p:cNvGraphicFramePr>
          <p:nvPr/>
        </p:nvGraphicFramePr>
        <p:xfrm>
          <a:off x="2088404" y="1250145"/>
          <a:ext cx="6601343" cy="5315802"/>
        </p:xfrm>
        <a:graphic>
          <a:graphicData uri="http://schemas.openxmlformats.org/drawingml/2006/table">
            <a:tbl>
              <a:tblPr/>
              <a:tblGrid>
                <a:gridCol w="1522192">
                  <a:extLst>
                    <a:ext uri="{9D8B030D-6E8A-4147-A177-3AD203B41FA5}">
                      <a16:colId xmlns:a16="http://schemas.microsoft.com/office/drawing/2014/main" val="984785605"/>
                    </a:ext>
                  </a:extLst>
                </a:gridCol>
                <a:gridCol w="931954">
                  <a:extLst>
                    <a:ext uri="{9D8B030D-6E8A-4147-A177-3AD203B41FA5}">
                      <a16:colId xmlns:a16="http://schemas.microsoft.com/office/drawing/2014/main" val="3197399246"/>
                    </a:ext>
                  </a:extLst>
                </a:gridCol>
                <a:gridCol w="1133877">
                  <a:extLst>
                    <a:ext uri="{9D8B030D-6E8A-4147-A177-3AD203B41FA5}">
                      <a16:colId xmlns:a16="http://schemas.microsoft.com/office/drawing/2014/main" val="118847926"/>
                    </a:ext>
                  </a:extLst>
                </a:gridCol>
                <a:gridCol w="1506660">
                  <a:extLst>
                    <a:ext uri="{9D8B030D-6E8A-4147-A177-3AD203B41FA5}">
                      <a16:colId xmlns:a16="http://schemas.microsoft.com/office/drawing/2014/main" val="27057540"/>
                    </a:ext>
                  </a:extLst>
                </a:gridCol>
                <a:gridCol w="1506660">
                  <a:extLst>
                    <a:ext uri="{9D8B030D-6E8A-4147-A177-3AD203B41FA5}">
                      <a16:colId xmlns:a16="http://schemas.microsoft.com/office/drawing/2014/main" val="1987617175"/>
                    </a:ext>
                  </a:extLst>
                </a:gridCol>
              </a:tblGrid>
              <a:tr h="11388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27692294"/>
                  </a:ext>
                </a:extLst>
              </a:tr>
              <a:tr h="113882">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78622433"/>
                  </a:ext>
                </a:extLst>
              </a:tr>
              <a:tr h="122367">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6695649"/>
                  </a:ext>
                </a:extLst>
              </a:tr>
              <a:tr h="23624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45132354"/>
                  </a:ext>
                </a:extLst>
              </a:tr>
              <a:tr h="122367">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92D05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789221"/>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30983900"/>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2285926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17668475"/>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62854067"/>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4658404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080865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3025030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846281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377768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1495242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598518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431121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5367880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44028019"/>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5362202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6508213"/>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3932157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81747893"/>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N°49</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4397384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2737481"/>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26045604"/>
                  </a:ext>
                </a:extLst>
              </a:tr>
              <a:tr h="11388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19723189"/>
                  </a:ext>
                </a:extLst>
              </a:tr>
              <a:tr h="133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63562723"/>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$ 6.904.902.549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86930365"/>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$ 3.293.009.175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7695101"/>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$ 3.152.590.440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16872875"/>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$ 3.711.672.510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23625591"/>
                  </a:ext>
                </a:extLst>
              </a:tr>
              <a:tr h="20275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1333119"/>
                  </a:ext>
                </a:extLst>
              </a:tr>
              <a:tr h="14067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52884458"/>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E5A4189B-C8AC-E471-DA9B-1A2DF863C279}"/>
              </a:ext>
            </a:extLst>
          </p:cNvPr>
          <p:cNvGraphicFramePr>
            <a:graphicFrameLocks noGrp="1"/>
          </p:cNvGraphicFramePr>
          <p:nvPr/>
        </p:nvGraphicFramePr>
        <p:xfrm>
          <a:off x="1987955" y="1797820"/>
          <a:ext cx="6689512" cy="3212720"/>
        </p:xfrm>
        <a:graphic>
          <a:graphicData uri="http://schemas.openxmlformats.org/drawingml/2006/table">
            <a:tbl>
              <a:tblPr/>
              <a:tblGrid>
                <a:gridCol w="1542524">
                  <a:extLst>
                    <a:ext uri="{9D8B030D-6E8A-4147-A177-3AD203B41FA5}">
                      <a16:colId xmlns:a16="http://schemas.microsoft.com/office/drawing/2014/main" val="283924904"/>
                    </a:ext>
                  </a:extLst>
                </a:gridCol>
                <a:gridCol w="944401">
                  <a:extLst>
                    <a:ext uri="{9D8B030D-6E8A-4147-A177-3AD203B41FA5}">
                      <a16:colId xmlns:a16="http://schemas.microsoft.com/office/drawing/2014/main" val="306382095"/>
                    </a:ext>
                  </a:extLst>
                </a:gridCol>
                <a:gridCol w="1149023">
                  <a:extLst>
                    <a:ext uri="{9D8B030D-6E8A-4147-A177-3AD203B41FA5}">
                      <a16:colId xmlns:a16="http://schemas.microsoft.com/office/drawing/2014/main" val="481127106"/>
                    </a:ext>
                  </a:extLst>
                </a:gridCol>
                <a:gridCol w="1526782">
                  <a:extLst>
                    <a:ext uri="{9D8B030D-6E8A-4147-A177-3AD203B41FA5}">
                      <a16:colId xmlns:a16="http://schemas.microsoft.com/office/drawing/2014/main" val="1707202937"/>
                    </a:ext>
                  </a:extLst>
                </a:gridCol>
                <a:gridCol w="1526782">
                  <a:extLst>
                    <a:ext uri="{9D8B030D-6E8A-4147-A177-3AD203B41FA5}">
                      <a16:colId xmlns:a16="http://schemas.microsoft.com/office/drawing/2014/main" val="1686197086"/>
                    </a:ext>
                  </a:extLst>
                </a:gridCol>
              </a:tblGrid>
              <a:tr h="17587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26279325"/>
                  </a:ext>
                </a:extLst>
              </a:tr>
              <a:tr h="185650">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51928437"/>
                  </a:ext>
                </a:extLst>
              </a:tr>
              <a:tr h="178485">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31154659"/>
                  </a:ext>
                </a:extLst>
              </a:tr>
              <a:tr h="344592">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43180225"/>
                  </a:ext>
                </a:extLst>
              </a:tr>
              <a:tr h="276195">
                <a:tc rowSpan="10">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PROMOAMBIENTAL DISTRITO SAS ESP</a:t>
                      </a:r>
                    </a:p>
                  </a:txBody>
                  <a:tcPr marL="0" marR="0" marT="0" marB="0" anchor="ctr">
                    <a:lnL w="6350" cap="flat" cmpd="sng" algn="ctr">
                      <a:solidFill>
                        <a:srgbClr val="70AD47"/>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$ 7.067.781.148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77860069"/>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$ 4.415.823.953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75717265"/>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$ 4.397.660.516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82640339"/>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60789714"/>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$ 3.626.271.684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67263418"/>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$ 2.785.804.918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91668263"/>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$ 4.115.040.484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37408356"/>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$ 4.093.913.489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40001929"/>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02852649"/>
                  </a:ext>
                </a:extLst>
              </a:tr>
              <a:tr h="2051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9251018"/>
                  </a:ext>
                </a:extLst>
              </a:tr>
              <a:tr h="20519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$ 227.492.588.442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85658019"/>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360751"/>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2449">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47979">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4797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2259">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2259">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2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47979">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588B4A7-A234-BF48-EEEA-EEF66EF7E247}"/>
              </a:ext>
            </a:extLst>
          </p:cNvPr>
          <p:cNvGraphicFramePr>
            <a:graphicFrameLocks noGrp="1"/>
          </p:cNvGraphicFramePr>
          <p:nvPr>
            <p:extLst>
              <p:ext uri="{D42A27DB-BD31-4B8C-83A1-F6EECF244321}">
                <p14:modId xmlns:p14="http://schemas.microsoft.com/office/powerpoint/2010/main" val="1528519453"/>
              </p:ext>
            </p:extLst>
          </p:nvPr>
        </p:nvGraphicFramePr>
        <p:xfrm>
          <a:off x="214832" y="2579427"/>
          <a:ext cx="11658721" cy="1596786"/>
        </p:xfrm>
        <a:graphic>
          <a:graphicData uri="http://schemas.openxmlformats.org/drawingml/2006/table">
            <a:tbl>
              <a:tblPr/>
              <a:tblGrid>
                <a:gridCol w="760998">
                  <a:extLst>
                    <a:ext uri="{9D8B030D-6E8A-4147-A177-3AD203B41FA5}">
                      <a16:colId xmlns:a16="http://schemas.microsoft.com/office/drawing/2014/main" val="3621919068"/>
                    </a:ext>
                  </a:extLst>
                </a:gridCol>
                <a:gridCol w="951247">
                  <a:extLst>
                    <a:ext uri="{9D8B030D-6E8A-4147-A177-3AD203B41FA5}">
                      <a16:colId xmlns:a16="http://schemas.microsoft.com/office/drawing/2014/main" val="2936653110"/>
                    </a:ext>
                  </a:extLst>
                </a:gridCol>
                <a:gridCol w="273484">
                  <a:extLst>
                    <a:ext uri="{9D8B030D-6E8A-4147-A177-3AD203B41FA5}">
                      <a16:colId xmlns:a16="http://schemas.microsoft.com/office/drawing/2014/main" val="3925200804"/>
                    </a:ext>
                  </a:extLst>
                </a:gridCol>
                <a:gridCol w="847204">
                  <a:extLst>
                    <a:ext uri="{9D8B030D-6E8A-4147-A177-3AD203B41FA5}">
                      <a16:colId xmlns:a16="http://schemas.microsoft.com/office/drawing/2014/main" val="386530916"/>
                    </a:ext>
                  </a:extLst>
                </a:gridCol>
                <a:gridCol w="868012">
                  <a:extLst>
                    <a:ext uri="{9D8B030D-6E8A-4147-A177-3AD203B41FA5}">
                      <a16:colId xmlns:a16="http://schemas.microsoft.com/office/drawing/2014/main" val="2947416481"/>
                    </a:ext>
                  </a:extLst>
                </a:gridCol>
                <a:gridCol w="273484">
                  <a:extLst>
                    <a:ext uri="{9D8B030D-6E8A-4147-A177-3AD203B41FA5}">
                      <a16:colId xmlns:a16="http://schemas.microsoft.com/office/drawing/2014/main" val="2861740743"/>
                    </a:ext>
                  </a:extLst>
                </a:gridCol>
                <a:gridCol w="832341">
                  <a:extLst>
                    <a:ext uri="{9D8B030D-6E8A-4147-A177-3AD203B41FA5}">
                      <a16:colId xmlns:a16="http://schemas.microsoft.com/office/drawing/2014/main" val="1203731807"/>
                    </a:ext>
                  </a:extLst>
                </a:gridCol>
                <a:gridCol w="832341">
                  <a:extLst>
                    <a:ext uri="{9D8B030D-6E8A-4147-A177-3AD203B41FA5}">
                      <a16:colId xmlns:a16="http://schemas.microsoft.com/office/drawing/2014/main" val="3687271165"/>
                    </a:ext>
                  </a:extLst>
                </a:gridCol>
                <a:gridCol w="273484">
                  <a:extLst>
                    <a:ext uri="{9D8B030D-6E8A-4147-A177-3AD203B41FA5}">
                      <a16:colId xmlns:a16="http://schemas.microsoft.com/office/drawing/2014/main" val="3399885581"/>
                    </a:ext>
                  </a:extLst>
                </a:gridCol>
                <a:gridCol w="856122">
                  <a:extLst>
                    <a:ext uri="{9D8B030D-6E8A-4147-A177-3AD203B41FA5}">
                      <a16:colId xmlns:a16="http://schemas.microsoft.com/office/drawing/2014/main" val="2848345698"/>
                    </a:ext>
                  </a:extLst>
                </a:gridCol>
                <a:gridCol w="784779">
                  <a:extLst>
                    <a:ext uri="{9D8B030D-6E8A-4147-A177-3AD203B41FA5}">
                      <a16:colId xmlns:a16="http://schemas.microsoft.com/office/drawing/2014/main" val="81106886"/>
                    </a:ext>
                  </a:extLst>
                </a:gridCol>
                <a:gridCol w="273484">
                  <a:extLst>
                    <a:ext uri="{9D8B030D-6E8A-4147-A177-3AD203B41FA5}">
                      <a16:colId xmlns:a16="http://schemas.microsoft.com/office/drawing/2014/main" val="4068052958"/>
                    </a:ext>
                  </a:extLst>
                </a:gridCol>
                <a:gridCol w="1025563">
                  <a:extLst>
                    <a:ext uri="{9D8B030D-6E8A-4147-A177-3AD203B41FA5}">
                      <a16:colId xmlns:a16="http://schemas.microsoft.com/office/drawing/2014/main" val="3245393735"/>
                    </a:ext>
                  </a:extLst>
                </a:gridCol>
                <a:gridCol w="879903">
                  <a:extLst>
                    <a:ext uri="{9D8B030D-6E8A-4147-A177-3AD203B41FA5}">
                      <a16:colId xmlns:a16="http://schemas.microsoft.com/office/drawing/2014/main" val="1850327167"/>
                    </a:ext>
                  </a:extLst>
                </a:gridCol>
                <a:gridCol w="273484">
                  <a:extLst>
                    <a:ext uri="{9D8B030D-6E8A-4147-A177-3AD203B41FA5}">
                      <a16:colId xmlns:a16="http://schemas.microsoft.com/office/drawing/2014/main" val="105771597"/>
                    </a:ext>
                  </a:extLst>
                </a:gridCol>
                <a:gridCol w="796669">
                  <a:extLst>
                    <a:ext uri="{9D8B030D-6E8A-4147-A177-3AD203B41FA5}">
                      <a16:colId xmlns:a16="http://schemas.microsoft.com/office/drawing/2014/main" val="3073457899"/>
                    </a:ext>
                  </a:extLst>
                </a:gridCol>
                <a:gridCol w="856122">
                  <a:extLst>
                    <a:ext uri="{9D8B030D-6E8A-4147-A177-3AD203B41FA5}">
                      <a16:colId xmlns:a16="http://schemas.microsoft.com/office/drawing/2014/main" val="1229582162"/>
                    </a:ext>
                  </a:extLst>
                </a:gridCol>
              </a:tblGrid>
              <a:tr h="563323">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277482"/>
                  </a:ext>
                </a:extLst>
              </a:tr>
              <a:tr h="255176">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106.916,04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87.570,86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699.866,26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11714242"/>
                  </a:ext>
                </a:extLst>
              </a:tr>
              <a:tr h="255176">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80.753,73</a:t>
                      </a:r>
                    </a:p>
                  </a:txBody>
                  <a:tcPr marL="0" marR="0" marT="0" marB="0" anchor="ctr">
                    <a:lnL>
                      <a:noFill/>
                    </a:lnL>
                    <a:lnR>
                      <a:noFill/>
                    </a:lnR>
                    <a:lnT>
                      <a:noFill/>
                    </a:lnT>
                    <a:lnB>
                      <a:noFill/>
                    </a:lnB>
                    <a:noFill/>
                  </a:tcPr>
                </a:tc>
                <a:tc>
                  <a:txBody>
                    <a:bodyPr/>
                    <a:lstStyle/>
                    <a:p>
                      <a:pPr algn="ctr"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649.531,82</a:t>
                      </a:r>
                    </a:p>
                  </a:txBody>
                  <a:tcPr marL="0" marR="0" marT="0" marB="0" anchor="ctr">
                    <a:lnL>
                      <a:noFill/>
                    </a:lnL>
                    <a:lnR>
                      <a:noFill/>
                    </a:lnR>
                    <a:lnT>
                      <a:noFill/>
                    </a:lnT>
                    <a:lnB>
                      <a:noFill/>
                    </a:lnB>
                    <a:noFill/>
                  </a:tcPr>
                </a:tc>
                <a:extLst>
                  <a:ext uri="{0D108BD9-81ED-4DB2-BD59-A6C34878D82A}">
                    <a16:rowId xmlns:a16="http://schemas.microsoft.com/office/drawing/2014/main" val="1664063139"/>
                  </a:ext>
                </a:extLst>
              </a:tr>
              <a:tr h="523111">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205.162,04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201.215,78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102.978,48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81.180,44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84.162,30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674.699,04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008597174"/>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568281"/>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6033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330">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23483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60330">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2012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6033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1293B4F8-933E-D630-9663-2133B0B1F36C}"/>
              </a:ext>
            </a:extLst>
          </p:cNvPr>
          <p:cNvGraphicFramePr>
            <a:graphicFrameLocks noGrp="1"/>
          </p:cNvGraphicFramePr>
          <p:nvPr/>
        </p:nvGraphicFramePr>
        <p:xfrm>
          <a:off x="2143067" y="2063751"/>
          <a:ext cx="6472427" cy="3252396"/>
        </p:xfrm>
        <a:graphic>
          <a:graphicData uri="http://schemas.openxmlformats.org/drawingml/2006/table">
            <a:tbl>
              <a:tblPr/>
              <a:tblGrid>
                <a:gridCol w="1645533">
                  <a:extLst>
                    <a:ext uri="{9D8B030D-6E8A-4147-A177-3AD203B41FA5}">
                      <a16:colId xmlns:a16="http://schemas.microsoft.com/office/drawing/2014/main" val="1123137536"/>
                    </a:ext>
                  </a:extLst>
                </a:gridCol>
                <a:gridCol w="975130">
                  <a:extLst>
                    <a:ext uri="{9D8B030D-6E8A-4147-A177-3AD203B41FA5}">
                      <a16:colId xmlns:a16="http://schemas.microsoft.com/office/drawing/2014/main" val="2362439740"/>
                    </a:ext>
                  </a:extLst>
                </a:gridCol>
                <a:gridCol w="1153904">
                  <a:extLst>
                    <a:ext uri="{9D8B030D-6E8A-4147-A177-3AD203B41FA5}">
                      <a16:colId xmlns:a16="http://schemas.microsoft.com/office/drawing/2014/main" val="396933563"/>
                    </a:ext>
                  </a:extLst>
                </a:gridCol>
                <a:gridCol w="1348930">
                  <a:extLst>
                    <a:ext uri="{9D8B030D-6E8A-4147-A177-3AD203B41FA5}">
                      <a16:colId xmlns:a16="http://schemas.microsoft.com/office/drawing/2014/main" val="1958701258"/>
                    </a:ext>
                  </a:extLst>
                </a:gridCol>
                <a:gridCol w="1348930">
                  <a:extLst>
                    <a:ext uri="{9D8B030D-6E8A-4147-A177-3AD203B41FA5}">
                      <a16:colId xmlns:a16="http://schemas.microsoft.com/office/drawing/2014/main" val="1751457348"/>
                    </a:ext>
                  </a:extLst>
                </a:gridCol>
              </a:tblGrid>
              <a:tr h="178051">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097523"/>
                  </a:ext>
                </a:extLst>
              </a:tr>
              <a:tr h="187942">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14263465"/>
                  </a:ext>
                </a:extLst>
              </a:tr>
              <a:tr h="180689">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7667251"/>
                  </a:ext>
                </a:extLst>
              </a:tr>
              <a:tr h="348848">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605852"/>
                  </a:ext>
                </a:extLst>
              </a:tr>
              <a:tr h="279606">
                <a:tc rowSpan="10">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2437650"/>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06624265"/>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37855950"/>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38550692"/>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18968861"/>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99006017"/>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7324609"/>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3434034"/>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71570199"/>
                  </a:ext>
                </a:extLst>
              </a:tr>
              <a:tr h="20772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09618916"/>
                  </a:ext>
                </a:extLst>
              </a:tr>
              <a:tr h="207726">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$ 294.153.326.026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7464977"/>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419330"/>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14697">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14697">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23243">
                <a:tc gridSpan="5">
                  <a:txBody>
                    <a:bodyPr/>
                    <a:lstStyle/>
                    <a:p>
                      <a:pPr algn="ctr" rtl="0" fontAlgn="ctr"/>
                      <a:r>
                        <a:rPr lang="es-CO" sz="1000" b="1" i="0" u="none" strike="noStrike">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2648">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236141">
                <a:tc rowSpan="29">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236141">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43282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28191">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420464"/>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25786">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25786">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35159">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260944">
                <a:tc>
                  <a:txBody>
                    <a:bodyPr/>
                    <a:lstStyle/>
                    <a:p>
                      <a:pPr algn="ctr" rtl="0" fontAlgn="ctr"/>
                      <a:r>
                        <a:rPr lang="es-CO" sz="9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35159">
                <a:tc rowSpan="29">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257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47984">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22394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5383">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9204EE4D-C16D-3FFE-617B-7F8E59AFE15E}"/>
              </a:ext>
            </a:extLst>
          </p:cNvPr>
          <p:cNvGraphicFramePr>
            <a:graphicFrameLocks noGrp="1"/>
          </p:cNvGraphicFramePr>
          <p:nvPr/>
        </p:nvGraphicFramePr>
        <p:xfrm>
          <a:off x="2220684" y="1884411"/>
          <a:ext cx="5952932" cy="3387386"/>
        </p:xfrm>
        <a:graphic>
          <a:graphicData uri="http://schemas.openxmlformats.org/drawingml/2006/table">
            <a:tbl>
              <a:tblPr/>
              <a:tblGrid>
                <a:gridCol w="1796369">
                  <a:extLst>
                    <a:ext uri="{9D8B030D-6E8A-4147-A177-3AD203B41FA5}">
                      <a16:colId xmlns:a16="http://schemas.microsoft.com/office/drawing/2014/main" val="552539921"/>
                    </a:ext>
                  </a:extLst>
                </a:gridCol>
                <a:gridCol w="786730">
                  <a:extLst>
                    <a:ext uri="{9D8B030D-6E8A-4147-A177-3AD203B41FA5}">
                      <a16:colId xmlns:a16="http://schemas.microsoft.com/office/drawing/2014/main" val="4094072083"/>
                    </a:ext>
                  </a:extLst>
                </a:gridCol>
                <a:gridCol w="930965">
                  <a:extLst>
                    <a:ext uri="{9D8B030D-6E8A-4147-A177-3AD203B41FA5}">
                      <a16:colId xmlns:a16="http://schemas.microsoft.com/office/drawing/2014/main" val="2426503432"/>
                    </a:ext>
                  </a:extLst>
                </a:gridCol>
                <a:gridCol w="1219434">
                  <a:extLst>
                    <a:ext uri="{9D8B030D-6E8A-4147-A177-3AD203B41FA5}">
                      <a16:colId xmlns:a16="http://schemas.microsoft.com/office/drawing/2014/main" val="801575582"/>
                    </a:ext>
                  </a:extLst>
                </a:gridCol>
                <a:gridCol w="1219434">
                  <a:extLst>
                    <a:ext uri="{9D8B030D-6E8A-4147-A177-3AD203B41FA5}">
                      <a16:colId xmlns:a16="http://schemas.microsoft.com/office/drawing/2014/main" val="2138809168"/>
                    </a:ext>
                  </a:extLst>
                </a:gridCol>
              </a:tblGrid>
              <a:tr h="19925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99242223"/>
                  </a:ext>
                </a:extLst>
              </a:tr>
              <a:tr h="19925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34161081"/>
                  </a:ext>
                </a:extLst>
              </a:tr>
              <a:tr h="19925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51417092"/>
                  </a:ext>
                </a:extLst>
              </a:tr>
              <a:tr h="398516">
                <a:tc>
                  <a:txBody>
                    <a:bodyPr/>
                    <a:lstStyle/>
                    <a:p>
                      <a:pPr marL="0" algn="ctr" defTabSz="914400" rtl="0" eaLnBrk="1" fontAlgn="ctr" latinLnBrk="0" hangingPunct="1"/>
                      <a:r>
                        <a:rPr lang="es-CO" sz="1000" b="1" i="0" u="none" strike="noStrike" kern="1200" dirty="0">
                          <a:solidFill>
                            <a:srgbClr val="203864"/>
                          </a:solidFill>
                          <a:effectLst/>
                          <a:highlight>
                            <a:srgbClr val="E2F0D9"/>
                          </a:highlight>
                          <a:latin typeface="Calibri" panose="020F0502020204030204" pitchFamily="34" charset="0"/>
                          <a:ea typeface="+mn-ea"/>
                          <a:cs typeface="+mn-cs"/>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0322210"/>
                  </a:ext>
                </a:extLst>
              </a:tr>
              <a:tr h="199258">
                <a:tc rowSpan="11">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40313"/>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3621450"/>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897251"/>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19544966"/>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80497016"/>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91615146"/>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95113993"/>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14304017"/>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48079177"/>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16107615"/>
                  </a:ext>
                </a:extLst>
              </a:tr>
              <a:tr h="19925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94579174"/>
                  </a:ext>
                </a:extLst>
              </a:tr>
              <a:tr h="19925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$ 171.018.357.104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8059713"/>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2146"/>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13028">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1302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19677">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1940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219407">
                <a:tc rowSpan="29">
                  <a:txBody>
                    <a:bodyPr/>
                    <a:lstStyle/>
                    <a:p>
                      <a:pPr algn="ctr" rtl="0" fontAlgn="ctr"/>
                      <a:r>
                        <a:rPr lang="es-CO"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194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957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3010188" y="1173788"/>
          <a:ext cx="5778705" cy="5641144"/>
        </p:xfrm>
        <a:graphic>
          <a:graphicData uri="http://schemas.openxmlformats.org/drawingml/2006/table">
            <a:tbl>
              <a:tblPr/>
              <a:tblGrid>
                <a:gridCol w="1331826">
                  <a:extLst>
                    <a:ext uri="{9D8B030D-6E8A-4147-A177-3AD203B41FA5}">
                      <a16:colId xmlns:a16="http://schemas.microsoft.com/office/drawing/2014/main" val="3925368715"/>
                    </a:ext>
                  </a:extLst>
                </a:gridCol>
                <a:gridCol w="895345">
                  <a:extLst>
                    <a:ext uri="{9D8B030D-6E8A-4147-A177-3AD203B41FA5}">
                      <a16:colId xmlns:a16="http://schemas.microsoft.com/office/drawing/2014/main" val="3720536943"/>
                    </a:ext>
                  </a:extLst>
                </a:gridCol>
                <a:gridCol w="1014724">
                  <a:extLst>
                    <a:ext uri="{9D8B030D-6E8A-4147-A177-3AD203B41FA5}">
                      <a16:colId xmlns:a16="http://schemas.microsoft.com/office/drawing/2014/main" val="519814218"/>
                    </a:ext>
                  </a:extLst>
                </a:gridCol>
                <a:gridCol w="1268405">
                  <a:extLst>
                    <a:ext uri="{9D8B030D-6E8A-4147-A177-3AD203B41FA5}">
                      <a16:colId xmlns:a16="http://schemas.microsoft.com/office/drawing/2014/main" val="99722607"/>
                    </a:ext>
                  </a:extLst>
                </a:gridCol>
                <a:gridCol w="1268405">
                  <a:extLst>
                    <a:ext uri="{9D8B030D-6E8A-4147-A177-3AD203B41FA5}">
                      <a16:colId xmlns:a16="http://schemas.microsoft.com/office/drawing/2014/main" val="2957327751"/>
                    </a:ext>
                  </a:extLst>
                </a:gridCol>
              </a:tblGrid>
              <a:tr h="13047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39352">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4704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8592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47045">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393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63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70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71553">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DB647097-C150-E424-8B21-CB178DFB064C}"/>
              </a:ext>
            </a:extLst>
          </p:cNvPr>
          <p:cNvGraphicFramePr>
            <a:graphicFrameLocks noGrp="1"/>
          </p:cNvGraphicFramePr>
          <p:nvPr/>
        </p:nvGraphicFramePr>
        <p:xfrm>
          <a:off x="2154685" y="1749370"/>
          <a:ext cx="5942319" cy="3520792"/>
        </p:xfrm>
        <a:graphic>
          <a:graphicData uri="http://schemas.openxmlformats.org/drawingml/2006/table">
            <a:tbl>
              <a:tblPr/>
              <a:tblGrid>
                <a:gridCol w="1369534">
                  <a:extLst>
                    <a:ext uri="{9D8B030D-6E8A-4147-A177-3AD203B41FA5}">
                      <a16:colId xmlns:a16="http://schemas.microsoft.com/office/drawing/2014/main" val="1882562339"/>
                    </a:ext>
                  </a:extLst>
                </a:gridCol>
                <a:gridCol w="920695">
                  <a:extLst>
                    <a:ext uri="{9D8B030D-6E8A-4147-A177-3AD203B41FA5}">
                      <a16:colId xmlns:a16="http://schemas.microsoft.com/office/drawing/2014/main" val="1454918198"/>
                    </a:ext>
                  </a:extLst>
                </a:gridCol>
                <a:gridCol w="1043454">
                  <a:extLst>
                    <a:ext uri="{9D8B030D-6E8A-4147-A177-3AD203B41FA5}">
                      <a16:colId xmlns:a16="http://schemas.microsoft.com/office/drawing/2014/main" val="2067412202"/>
                    </a:ext>
                  </a:extLst>
                </a:gridCol>
                <a:gridCol w="1304318">
                  <a:extLst>
                    <a:ext uri="{9D8B030D-6E8A-4147-A177-3AD203B41FA5}">
                      <a16:colId xmlns:a16="http://schemas.microsoft.com/office/drawing/2014/main" val="2278758704"/>
                    </a:ext>
                  </a:extLst>
                </a:gridCol>
                <a:gridCol w="1304318">
                  <a:extLst>
                    <a:ext uri="{9D8B030D-6E8A-4147-A177-3AD203B41FA5}">
                      <a16:colId xmlns:a16="http://schemas.microsoft.com/office/drawing/2014/main" val="1156897825"/>
                    </a:ext>
                  </a:extLst>
                </a:gridCol>
              </a:tblGrid>
              <a:tr h="192744">
                <a:tc gridSpan="5">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36875601"/>
                  </a:ext>
                </a:extLst>
              </a:tr>
              <a:tr h="203452">
                <a:tc gridSpan="5">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09379649"/>
                  </a:ext>
                </a:extLst>
              </a:tr>
              <a:tr h="195600">
                <a:tc gridSpan="5">
                  <a:txBody>
                    <a:bodyPr/>
                    <a:lstStyle/>
                    <a:p>
                      <a:pPr algn="ctr" rtl="0" fontAlgn="ctr"/>
                      <a:r>
                        <a:rPr lang="es-CO" sz="900" b="1" i="0" u="none" strike="noStrike">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89020171"/>
                  </a:ext>
                </a:extLst>
              </a:tr>
              <a:tr h="377636">
                <a:tc>
                  <a:txBody>
                    <a:bodyPr/>
                    <a:lstStyle/>
                    <a:p>
                      <a:pPr algn="ctr" rtl="0" fontAlgn="ctr"/>
                      <a:r>
                        <a:rPr lang="es-CO" sz="9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23145402"/>
                  </a:ext>
                </a:extLst>
              </a:tr>
              <a:tr h="302680">
                <a:tc rowSpan="10">
                  <a:txBody>
                    <a:bodyPr/>
                    <a:lstStyle/>
                    <a:p>
                      <a:pPr algn="ctr" rtl="0" fontAlgn="ctr"/>
                      <a:r>
                        <a:rPr lang="es-CO" sz="900" b="1" i="0" u="none" strike="noStrike">
                          <a:solidFill>
                            <a:srgbClr val="203864"/>
                          </a:solidFill>
                          <a:effectLst/>
                          <a:highlight>
                            <a:srgbClr val="FFFFFF"/>
                          </a:highligh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288309"/>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50557542"/>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18089557"/>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14063336"/>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50532905"/>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76788531"/>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67826603"/>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58529115"/>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1807320"/>
                  </a:ext>
                </a:extLst>
              </a:tr>
              <a:tr h="22486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57436557"/>
                  </a:ext>
                </a:extLst>
              </a:tr>
              <a:tr h="22486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$ 123.837.640.547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03014089"/>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92218" y="1281957"/>
          <a:ext cx="7566494" cy="5288274"/>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58217">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25560">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32945">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373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09005">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32451">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0635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764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4985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49858">
                <a:tc gridSpan="5">
                  <a:txBody>
                    <a:bodyPr/>
                    <a:lstStyle/>
                    <a:p>
                      <a:pPr algn="ctr" rtl="0" fontAlgn="ctr"/>
                      <a:r>
                        <a:rPr lang="es-CO" sz="1000" b="1" i="0" u="none" strike="noStrike" dirty="0">
                          <a:solidFill>
                            <a:srgbClr val="203864"/>
                          </a:solidFill>
                          <a:effectLst/>
                          <a:highlight>
                            <a:srgbClr val="FFFFFF"/>
                          </a:highlight>
                          <a:latin typeface="Calibri" panose="020F0502020204030204" pitchFamily="34" charset="0"/>
                        </a:rPr>
                        <a:t>AL 31 DE MARZO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9865">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4985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99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57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79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0EB3A73-9D5B-1E55-7816-07CCB1355ECC}"/>
              </a:ext>
            </a:extLst>
          </p:cNvPr>
          <p:cNvGraphicFramePr>
            <a:graphicFrameLocks noGrp="1"/>
          </p:cNvGraphicFramePr>
          <p:nvPr>
            <p:extLst>
              <p:ext uri="{D42A27DB-BD31-4B8C-83A1-F6EECF244321}">
                <p14:modId xmlns:p14="http://schemas.microsoft.com/office/powerpoint/2010/main" val="1511465570"/>
              </p:ext>
            </p:extLst>
          </p:nvPr>
        </p:nvGraphicFramePr>
        <p:xfrm>
          <a:off x="218364" y="2755795"/>
          <a:ext cx="11732380" cy="3167332"/>
        </p:xfrm>
        <a:graphic>
          <a:graphicData uri="http://schemas.openxmlformats.org/drawingml/2006/table">
            <a:tbl>
              <a:tblPr/>
              <a:tblGrid>
                <a:gridCol w="531780">
                  <a:extLst>
                    <a:ext uri="{9D8B030D-6E8A-4147-A177-3AD203B41FA5}">
                      <a16:colId xmlns:a16="http://schemas.microsoft.com/office/drawing/2014/main" val="1065504009"/>
                    </a:ext>
                  </a:extLst>
                </a:gridCol>
                <a:gridCol w="816661">
                  <a:extLst>
                    <a:ext uri="{9D8B030D-6E8A-4147-A177-3AD203B41FA5}">
                      <a16:colId xmlns:a16="http://schemas.microsoft.com/office/drawing/2014/main" val="3080623419"/>
                    </a:ext>
                  </a:extLst>
                </a:gridCol>
                <a:gridCol w="534153">
                  <a:extLst>
                    <a:ext uri="{9D8B030D-6E8A-4147-A177-3AD203B41FA5}">
                      <a16:colId xmlns:a16="http://schemas.microsoft.com/office/drawing/2014/main" val="3980575475"/>
                    </a:ext>
                  </a:extLst>
                </a:gridCol>
                <a:gridCol w="135319">
                  <a:extLst>
                    <a:ext uri="{9D8B030D-6E8A-4147-A177-3AD203B41FA5}">
                      <a16:colId xmlns:a16="http://schemas.microsoft.com/office/drawing/2014/main" val="1773702376"/>
                    </a:ext>
                  </a:extLst>
                </a:gridCol>
                <a:gridCol w="534153">
                  <a:extLst>
                    <a:ext uri="{9D8B030D-6E8A-4147-A177-3AD203B41FA5}">
                      <a16:colId xmlns:a16="http://schemas.microsoft.com/office/drawing/2014/main" val="159230896"/>
                    </a:ext>
                  </a:extLst>
                </a:gridCol>
                <a:gridCol w="797669">
                  <a:extLst>
                    <a:ext uri="{9D8B030D-6E8A-4147-A177-3AD203B41FA5}">
                      <a16:colId xmlns:a16="http://schemas.microsoft.com/office/drawing/2014/main" val="2415322091"/>
                    </a:ext>
                  </a:extLst>
                </a:gridCol>
                <a:gridCol w="534153">
                  <a:extLst>
                    <a:ext uri="{9D8B030D-6E8A-4147-A177-3AD203B41FA5}">
                      <a16:colId xmlns:a16="http://schemas.microsoft.com/office/drawing/2014/main" val="657319241"/>
                    </a:ext>
                  </a:extLst>
                </a:gridCol>
                <a:gridCol w="135319">
                  <a:extLst>
                    <a:ext uri="{9D8B030D-6E8A-4147-A177-3AD203B41FA5}">
                      <a16:colId xmlns:a16="http://schemas.microsoft.com/office/drawing/2014/main" val="1069728382"/>
                    </a:ext>
                  </a:extLst>
                </a:gridCol>
                <a:gridCol w="534153">
                  <a:extLst>
                    <a:ext uri="{9D8B030D-6E8A-4147-A177-3AD203B41FA5}">
                      <a16:colId xmlns:a16="http://schemas.microsoft.com/office/drawing/2014/main" val="1658543331"/>
                    </a:ext>
                  </a:extLst>
                </a:gridCol>
                <a:gridCol w="733571">
                  <a:extLst>
                    <a:ext uri="{9D8B030D-6E8A-4147-A177-3AD203B41FA5}">
                      <a16:colId xmlns:a16="http://schemas.microsoft.com/office/drawing/2014/main" val="3642736536"/>
                    </a:ext>
                  </a:extLst>
                </a:gridCol>
                <a:gridCol w="534153">
                  <a:extLst>
                    <a:ext uri="{9D8B030D-6E8A-4147-A177-3AD203B41FA5}">
                      <a16:colId xmlns:a16="http://schemas.microsoft.com/office/drawing/2014/main" val="945780920"/>
                    </a:ext>
                  </a:extLst>
                </a:gridCol>
                <a:gridCol w="135319">
                  <a:extLst>
                    <a:ext uri="{9D8B030D-6E8A-4147-A177-3AD203B41FA5}">
                      <a16:colId xmlns:a16="http://schemas.microsoft.com/office/drawing/2014/main" val="2496275039"/>
                    </a:ext>
                  </a:extLst>
                </a:gridCol>
                <a:gridCol w="534153">
                  <a:extLst>
                    <a:ext uri="{9D8B030D-6E8A-4147-A177-3AD203B41FA5}">
                      <a16:colId xmlns:a16="http://schemas.microsoft.com/office/drawing/2014/main" val="1857626240"/>
                    </a:ext>
                  </a:extLst>
                </a:gridCol>
                <a:gridCol w="733571">
                  <a:extLst>
                    <a:ext uri="{9D8B030D-6E8A-4147-A177-3AD203B41FA5}">
                      <a16:colId xmlns:a16="http://schemas.microsoft.com/office/drawing/2014/main" val="458820388"/>
                    </a:ext>
                  </a:extLst>
                </a:gridCol>
                <a:gridCol w="534153">
                  <a:extLst>
                    <a:ext uri="{9D8B030D-6E8A-4147-A177-3AD203B41FA5}">
                      <a16:colId xmlns:a16="http://schemas.microsoft.com/office/drawing/2014/main" val="1272482129"/>
                    </a:ext>
                  </a:extLst>
                </a:gridCol>
                <a:gridCol w="135319">
                  <a:extLst>
                    <a:ext uri="{9D8B030D-6E8A-4147-A177-3AD203B41FA5}">
                      <a16:colId xmlns:a16="http://schemas.microsoft.com/office/drawing/2014/main" val="277501672"/>
                    </a:ext>
                  </a:extLst>
                </a:gridCol>
                <a:gridCol w="534153">
                  <a:extLst>
                    <a:ext uri="{9D8B030D-6E8A-4147-A177-3AD203B41FA5}">
                      <a16:colId xmlns:a16="http://schemas.microsoft.com/office/drawing/2014/main" val="1845847421"/>
                    </a:ext>
                  </a:extLst>
                </a:gridCol>
                <a:gridCol w="733571">
                  <a:extLst>
                    <a:ext uri="{9D8B030D-6E8A-4147-A177-3AD203B41FA5}">
                      <a16:colId xmlns:a16="http://schemas.microsoft.com/office/drawing/2014/main" val="3234921333"/>
                    </a:ext>
                  </a:extLst>
                </a:gridCol>
                <a:gridCol w="534153">
                  <a:extLst>
                    <a:ext uri="{9D8B030D-6E8A-4147-A177-3AD203B41FA5}">
                      <a16:colId xmlns:a16="http://schemas.microsoft.com/office/drawing/2014/main" val="691506080"/>
                    </a:ext>
                  </a:extLst>
                </a:gridCol>
                <a:gridCol w="135319">
                  <a:extLst>
                    <a:ext uri="{9D8B030D-6E8A-4147-A177-3AD203B41FA5}">
                      <a16:colId xmlns:a16="http://schemas.microsoft.com/office/drawing/2014/main" val="3016167407"/>
                    </a:ext>
                  </a:extLst>
                </a:gridCol>
                <a:gridCol w="550771">
                  <a:extLst>
                    <a:ext uri="{9D8B030D-6E8A-4147-A177-3AD203B41FA5}">
                      <a16:colId xmlns:a16="http://schemas.microsoft.com/office/drawing/2014/main" val="2379709947"/>
                    </a:ext>
                  </a:extLst>
                </a:gridCol>
                <a:gridCol w="816661">
                  <a:extLst>
                    <a:ext uri="{9D8B030D-6E8A-4147-A177-3AD203B41FA5}">
                      <a16:colId xmlns:a16="http://schemas.microsoft.com/office/drawing/2014/main" val="4172726555"/>
                    </a:ext>
                  </a:extLst>
                </a:gridCol>
                <a:gridCol w="534153">
                  <a:extLst>
                    <a:ext uri="{9D8B030D-6E8A-4147-A177-3AD203B41FA5}">
                      <a16:colId xmlns:a16="http://schemas.microsoft.com/office/drawing/2014/main" val="2417974545"/>
                    </a:ext>
                  </a:extLst>
                </a:gridCol>
              </a:tblGrid>
              <a:tr h="226238">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036501"/>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34157257"/>
                  </a:ext>
                </a:extLst>
              </a:tr>
              <a:tr h="226238">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748318586"/>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73612927"/>
                  </a:ext>
                </a:extLst>
              </a:tr>
              <a:tr h="226238">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2850298300"/>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90478331"/>
                  </a:ext>
                </a:extLst>
              </a:tr>
              <a:tr h="226238">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373150714"/>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69273597"/>
                  </a:ext>
                </a:extLst>
              </a:tr>
              <a:tr h="226238">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3730134529"/>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99125790"/>
                  </a:ext>
                </a:extLst>
              </a:tr>
              <a:tr h="226238">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894400916"/>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6114543"/>
                  </a:ext>
                </a:extLst>
              </a:tr>
              <a:tr h="226238">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4881968"/>
                  </a:ext>
                </a:extLst>
              </a:tr>
              <a:tr h="22623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159.525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1.452.580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300.364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65.252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169.910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33578317"/>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486797EB-DCA2-6FBD-3E39-C7FEE1476AB1}"/>
              </a:ext>
            </a:extLst>
          </p:cNvPr>
          <p:cNvGraphicFramePr>
            <a:graphicFrameLocks noGrp="1"/>
          </p:cNvGraphicFramePr>
          <p:nvPr/>
        </p:nvGraphicFramePr>
        <p:xfrm>
          <a:off x="1972344" y="1777364"/>
          <a:ext cx="6408257" cy="3826477"/>
        </p:xfrm>
        <a:graphic>
          <a:graphicData uri="http://schemas.openxmlformats.org/drawingml/2006/table">
            <a:tbl>
              <a:tblPr/>
              <a:tblGrid>
                <a:gridCol w="1490483">
                  <a:extLst>
                    <a:ext uri="{9D8B030D-6E8A-4147-A177-3AD203B41FA5}">
                      <a16:colId xmlns:a16="http://schemas.microsoft.com/office/drawing/2014/main" val="2312882286"/>
                    </a:ext>
                  </a:extLst>
                </a:gridCol>
                <a:gridCol w="982736">
                  <a:extLst>
                    <a:ext uri="{9D8B030D-6E8A-4147-A177-3AD203B41FA5}">
                      <a16:colId xmlns:a16="http://schemas.microsoft.com/office/drawing/2014/main" val="4044586696"/>
                    </a:ext>
                  </a:extLst>
                </a:gridCol>
                <a:gridCol w="1212040">
                  <a:extLst>
                    <a:ext uri="{9D8B030D-6E8A-4147-A177-3AD203B41FA5}">
                      <a16:colId xmlns:a16="http://schemas.microsoft.com/office/drawing/2014/main" val="2868364326"/>
                    </a:ext>
                  </a:extLst>
                </a:gridCol>
                <a:gridCol w="1359451">
                  <a:extLst>
                    <a:ext uri="{9D8B030D-6E8A-4147-A177-3AD203B41FA5}">
                      <a16:colId xmlns:a16="http://schemas.microsoft.com/office/drawing/2014/main" val="711423451"/>
                    </a:ext>
                  </a:extLst>
                </a:gridCol>
                <a:gridCol w="1363547">
                  <a:extLst>
                    <a:ext uri="{9D8B030D-6E8A-4147-A177-3AD203B41FA5}">
                      <a16:colId xmlns:a16="http://schemas.microsoft.com/office/drawing/2014/main" val="3599631606"/>
                    </a:ext>
                  </a:extLst>
                </a:gridCol>
              </a:tblGrid>
              <a:tr h="198606">
                <a:tc gridSpan="5">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4451114"/>
                  </a:ext>
                </a:extLst>
              </a:tr>
              <a:tr h="209640">
                <a:tc gridSpan="5">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AL 31 DE MARZO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51188597"/>
                  </a:ext>
                </a:extLst>
              </a:tr>
              <a:tr h="201549">
                <a:tc gridSpan="5">
                  <a:txBody>
                    <a:bodyPr/>
                    <a:lstStyle/>
                    <a:p>
                      <a:pPr algn="ctr" rtl="0" fontAlgn="ctr"/>
                      <a:r>
                        <a:rPr lang="es-CO" sz="900" b="1" i="0" u="none" strike="noStrike">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97802087"/>
                  </a:ext>
                </a:extLst>
              </a:tr>
              <a:tr h="389121">
                <a:tc>
                  <a:txBody>
                    <a:bodyPr/>
                    <a:lstStyle/>
                    <a:p>
                      <a:pPr algn="ctr" rtl="0" fontAlgn="ctr"/>
                      <a:r>
                        <a:rPr lang="es-CO" sz="9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36831060"/>
                  </a:ext>
                </a:extLst>
              </a:tr>
              <a:tr h="311885">
                <a:tc rowSpan="11">
                  <a:txBody>
                    <a:bodyPr/>
                    <a:lstStyle/>
                    <a:p>
                      <a:pPr algn="ctr" rtl="0" fontAlgn="ctr"/>
                      <a:r>
                        <a:rPr lang="es-CO" sz="900" b="1" i="0" u="none" strike="noStrike" dirty="0">
                          <a:solidFill>
                            <a:srgbClr val="203864"/>
                          </a:solidFill>
                          <a:effectLst/>
                          <a:highlight>
                            <a:srgbClr val="FFFFFF"/>
                          </a:highlight>
                          <a:latin typeface="Calibri" panose="020F0502020204030204" pitchFamily="34" charset="0"/>
                        </a:rPr>
                        <a:t>ÁREA LIMPIA DISTRITO S.A.S. 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15684320"/>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70542892"/>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0581665"/>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44323046"/>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4663154"/>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96768471"/>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59031076"/>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43659730"/>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97205298"/>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87864524"/>
                  </a:ext>
                </a:extLst>
              </a:tr>
              <a:tr h="231707">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93587141"/>
                  </a:ext>
                </a:extLst>
              </a:tr>
              <a:tr h="198606">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$ 137.973.719.898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97453303"/>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Marzo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091683" y="1884580"/>
          <a:ext cx="8983496" cy="4031028"/>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Marzo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550951" y="1806584"/>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3" name="Tabla 2">
            <a:extLst>
              <a:ext uri="{FF2B5EF4-FFF2-40B4-BE49-F238E27FC236}">
                <a16:creationId xmlns:a16="http://schemas.microsoft.com/office/drawing/2014/main" id="{E4C19632-EB25-635B-2314-67F619545073}"/>
              </a:ext>
            </a:extLst>
          </p:cNvPr>
          <p:cNvGraphicFramePr>
            <a:graphicFrameLocks noGrp="1"/>
          </p:cNvGraphicFramePr>
          <p:nvPr/>
        </p:nvGraphicFramePr>
        <p:xfrm>
          <a:off x="1228577" y="2484878"/>
          <a:ext cx="9157524" cy="2562980"/>
        </p:xfrm>
        <a:graphic>
          <a:graphicData uri="http://schemas.openxmlformats.org/drawingml/2006/table">
            <a:tbl>
              <a:tblPr/>
              <a:tblGrid>
                <a:gridCol w="1611966">
                  <a:extLst>
                    <a:ext uri="{9D8B030D-6E8A-4147-A177-3AD203B41FA5}">
                      <a16:colId xmlns:a16="http://schemas.microsoft.com/office/drawing/2014/main" val="3745978856"/>
                    </a:ext>
                  </a:extLst>
                </a:gridCol>
                <a:gridCol w="1145819">
                  <a:extLst>
                    <a:ext uri="{9D8B030D-6E8A-4147-A177-3AD203B41FA5}">
                      <a16:colId xmlns:a16="http://schemas.microsoft.com/office/drawing/2014/main" val="4028067838"/>
                    </a:ext>
                  </a:extLst>
                </a:gridCol>
                <a:gridCol w="1251077">
                  <a:extLst>
                    <a:ext uri="{9D8B030D-6E8A-4147-A177-3AD203B41FA5}">
                      <a16:colId xmlns:a16="http://schemas.microsoft.com/office/drawing/2014/main" val="2979490018"/>
                    </a:ext>
                  </a:extLst>
                </a:gridCol>
                <a:gridCol w="965374">
                  <a:extLst>
                    <a:ext uri="{9D8B030D-6E8A-4147-A177-3AD203B41FA5}">
                      <a16:colId xmlns:a16="http://schemas.microsoft.com/office/drawing/2014/main" val="70247505"/>
                    </a:ext>
                  </a:extLst>
                </a:gridCol>
                <a:gridCol w="965374">
                  <a:extLst>
                    <a:ext uri="{9D8B030D-6E8A-4147-A177-3AD203B41FA5}">
                      <a16:colId xmlns:a16="http://schemas.microsoft.com/office/drawing/2014/main" val="628270776"/>
                    </a:ext>
                  </a:extLst>
                </a:gridCol>
                <a:gridCol w="965374">
                  <a:extLst>
                    <a:ext uri="{9D8B030D-6E8A-4147-A177-3AD203B41FA5}">
                      <a16:colId xmlns:a16="http://schemas.microsoft.com/office/drawing/2014/main" val="956081283"/>
                    </a:ext>
                  </a:extLst>
                </a:gridCol>
                <a:gridCol w="1181907">
                  <a:extLst>
                    <a:ext uri="{9D8B030D-6E8A-4147-A177-3AD203B41FA5}">
                      <a16:colId xmlns:a16="http://schemas.microsoft.com/office/drawing/2014/main" val="2815866592"/>
                    </a:ext>
                  </a:extLst>
                </a:gridCol>
                <a:gridCol w="1070633">
                  <a:extLst>
                    <a:ext uri="{9D8B030D-6E8A-4147-A177-3AD203B41FA5}">
                      <a16:colId xmlns:a16="http://schemas.microsoft.com/office/drawing/2014/main" val="458306015"/>
                    </a:ext>
                  </a:extLst>
                </a:gridCol>
              </a:tblGrid>
              <a:tr h="900362">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Cantidad de Pagos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Numero de asociaciones pagadas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Bruto asociaciones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neto asociaciones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Cantidad total de Pagos efectuados al 31 de marzo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Valor total bruto asociaciones al 31 de marzo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Valor total neto asociaciones al 31 de marzo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32374620"/>
                  </a:ext>
                </a:extLst>
              </a:tr>
              <a:tr h="277103">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$ 4.281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$ 4.236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$ 227.166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$ 224.705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28762943"/>
                  </a:ext>
                </a:extLst>
              </a:tr>
              <a:tr h="277103">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$ 6.491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$ 6.426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13.923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$ 298.865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$ 292.143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72867236"/>
                  </a:ext>
                </a:extLst>
              </a:tr>
              <a:tr h="277103">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$ 3.402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$ 3.370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11.610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$ 166.879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$ 165.104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29437160"/>
                  </a:ext>
                </a:extLst>
              </a:tr>
              <a:tr h="277103">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$ 1.607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13.893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$ 120.885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$ 119.569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768835918"/>
                  </a:ext>
                </a:extLst>
              </a:tr>
              <a:tr h="277103">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11.397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$ 141.122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$ 139.567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05823978"/>
                  </a:ext>
                </a:extLst>
              </a:tr>
              <a:tr h="277103">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864"/>
                          </a:solidFill>
                          <a:effectLst/>
                          <a:highlight>
                            <a:srgbClr val="E2F0D9"/>
                          </a:highlight>
                          <a:latin typeface="Calibri" panose="020F0502020204030204" pitchFamily="34" charset="0"/>
                        </a:rPr>
                        <a:t>1.094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$ 18.081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$ 17.899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65.608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$ 954.918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highlight>
                            <a:srgbClr val="E2F0D9"/>
                          </a:highlight>
                          <a:latin typeface="Calibri" panose="020F0502020204030204" pitchFamily="34" charset="0"/>
                        </a:rPr>
                        <a:t>$ 941.088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15295560"/>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Marzo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4379404" y="173647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9352245"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E4A5C160-310C-B4D1-81A6-4494EA77B128}"/>
              </a:ext>
            </a:extLst>
          </p:cNvPr>
          <p:cNvGraphicFramePr>
            <a:graphicFrameLocks noGrp="1"/>
          </p:cNvGraphicFramePr>
          <p:nvPr/>
        </p:nvGraphicFramePr>
        <p:xfrm>
          <a:off x="870744" y="2173252"/>
          <a:ext cx="5270500" cy="3771900"/>
        </p:xfrm>
        <a:graphic>
          <a:graphicData uri="http://schemas.openxmlformats.org/drawingml/2006/table">
            <a:tbl>
              <a:tblPr/>
              <a:tblGrid>
                <a:gridCol w="3200400">
                  <a:extLst>
                    <a:ext uri="{9D8B030D-6E8A-4147-A177-3AD203B41FA5}">
                      <a16:colId xmlns:a16="http://schemas.microsoft.com/office/drawing/2014/main" val="1603924600"/>
                    </a:ext>
                  </a:extLst>
                </a:gridCol>
                <a:gridCol w="2070100">
                  <a:extLst>
                    <a:ext uri="{9D8B030D-6E8A-4147-A177-3AD203B41FA5}">
                      <a16:colId xmlns:a16="http://schemas.microsoft.com/office/drawing/2014/main" val="3718591349"/>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31-MAR-2024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1384770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854898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1.493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9297142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88042517"/>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2.403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0645749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70132188"/>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1.111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916212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125933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02500525"/>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1616140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621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83187157"/>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219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7639154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5758740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6254452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5870637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1350298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690944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47254605"/>
                  </a:ext>
                </a:extLst>
              </a:tr>
            </a:tbl>
          </a:graphicData>
        </a:graphic>
      </p:graphicFrame>
      <p:graphicFrame>
        <p:nvGraphicFramePr>
          <p:cNvPr id="5" name="Tabla 4">
            <a:extLst>
              <a:ext uri="{FF2B5EF4-FFF2-40B4-BE49-F238E27FC236}">
                <a16:creationId xmlns:a16="http://schemas.microsoft.com/office/drawing/2014/main" id="{062E923A-3FB0-F0B7-60C3-AC02C076D997}"/>
              </a:ext>
            </a:extLst>
          </p:cNvPr>
          <p:cNvGraphicFramePr>
            <a:graphicFrameLocks noGrp="1"/>
          </p:cNvGraphicFramePr>
          <p:nvPr/>
        </p:nvGraphicFramePr>
        <p:xfrm>
          <a:off x="6640795" y="2270091"/>
          <a:ext cx="4546600" cy="3562350"/>
        </p:xfrm>
        <a:graphic>
          <a:graphicData uri="http://schemas.openxmlformats.org/drawingml/2006/table">
            <a:tbl>
              <a:tblPr/>
              <a:tblGrid>
                <a:gridCol w="2731767">
                  <a:extLst>
                    <a:ext uri="{9D8B030D-6E8A-4147-A177-3AD203B41FA5}">
                      <a16:colId xmlns:a16="http://schemas.microsoft.com/office/drawing/2014/main" val="3900816452"/>
                    </a:ext>
                  </a:extLst>
                </a:gridCol>
                <a:gridCol w="1814833">
                  <a:extLst>
                    <a:ext uri="{9D8B030D-6E8A-4147-A177-3AD203B41FA5}">
                      <a16:colId xmlns:a16="http://schemas.microsoft.com/office/drawing/2014/main" val="3170739860"/>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31-MAR-2024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5211487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549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275184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2.918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25547475"/>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4.723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8455180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2523614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1.816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3036129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2348077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378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2620277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0596495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018982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221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009554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90722730"/>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2382718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10.306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50105938"/>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6.358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75157754"/>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2.136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28419537"/>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177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78038262"/>
                  </a:ext>
                </a:extLst>
              </a:tr>
            </a:tbl>
          </a:graphicData>
        </a:graphic>
      </p:graphicFrame>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marzo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386243" y="1372365"/>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FB519B87-81A0-1D52-E7CC-A09FB6F0939A}"/>
              </a:ext>
            </a:extLst>
          </p:cNvPr>
          <p:cNvGraphicFramePr>
            <a:graphicFrameLocks noGrp="1"/>
          </p:cNvGraphicFramePr>
          <p:nvPr/>
        </p:nvGraphicFramePr>
        <p:xfrm>
          <a:off x="961052" y="4148855"/>
          <a:ext cx="10095723" cy="2055999"/>
        </p:xfrm>
        <a:graphic>
          <a:graphicData uri="http://schemas.openxmlformats.org/drawingml/2006/table">
            <a:tbl>
              <a:tblPr/>
              <a:tblGrid>
                <a:gridCol w="2664617">
                  <a:extLst>
                    <a:ext uri="{9D8B030D-6E8A-4147-A177-3AD203B41FA5}">
                      <a16:colId xmlns:a16="http://schemas.microsoft.com/office/drawing/2014/main" val="3876649439"/>
                    </a:ext>
                  </a:extLst>
                </a:gridCol>
                <a:gridCol w="2832712">
                  <a:extLst>
                    <a:ext uri="{9D8B030D-6E8A-4147-A177-3AD203B41FA5}">
                      <a16:colId xmlns:a16="http://schemas.microsoft.com/office/drawing/2014/main" val="3718862070"/>
                    </a:ext>
                  </a:extLst>
                </a:gridCol>
                <a:gridCol w="3582174">
                  <a:extLst>
                    <a:ext uri="{9D8B030D-6E8A-4147-A177-3AD203B41FA5}">
                      <a16:colId xmlns:a16="http://schemas.microsoft.com/office/drawing/2014/main" val="1828672103"/>
                    </a:ext>
                  </a:extLst>
                </a:gridCol>
                <a:gridCol w="1016220">
                  <a:extLst>
                    <a:ext uri="{9D8B030D-6E8A-4147-A177-3AD203B41FA5}">
                      <a16:colId xmlns:a16="http://schemas.microsoft.com/office/drawing/2014/main" val="3963647068"/>
                    </a:ext>
                  </a:extLst>
                </a:gridCol>
              </a:tblGrid>
              <a:tr h="196737">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MARZO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01330664"/>
                  </a:ext>
                </a:extLst>
              </a:tr>
              <a:tr h="393475">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5117615"/>
                  </a:ext>
                </a:extLst>
              </a:tr>
              <a:tr h="253810">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14.671,57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59,31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14.730,88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08112275"/>
                  </a:ext>
                </a:extLst>
              </a:tr>
              <a:tr h="253810">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21.318,96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82,44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21.401,41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84236726"/>
                  </a:ext>
                </a:extLst>
              </a:tr>
              <a:tr h="253810">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13.440,70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51,10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13.491,80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46191608"/>
                  </a:ext>
                </a:extLst>
              </a:tr>
              <a:tr h="253810">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9.379,36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35,99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9.415,35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9039248"/>
                  </a:ext>
                </a:extLst>
              </a:tr>
              <a:tr h="253810">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9.617,99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35,20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9.653,19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90063023"/>
                  </a:ext>
                </a:extLst>
              </a:tr>
              <a:tr h="196737">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68.428,58</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264,04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68.692,62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68614827"/>
                  </a:ext>
                </a:extLst>
              </a:tr>
            </a:tbl>
          </a:graphicData>
        </a:graphic>
      </p:graphicFrame>
      <p:graphicFrame>
        <p:nvGraphicFramePr>
          <p:cNvPr id="7" name="Gráfico 6">
            <a:extLst>
              <a:ext uri="{FF2B5EF4-FFF2-40B4-BE49-F238E27FC236}">
                <a16:creationId xmlns:a16="http://schemas.microsoft.com/office/drawing/2014/main" id="{BCD8273A-917F-4563-90FA-AD8F80861682}"/>
              </a:ext>
            </a:extLst>
          </p:cNvPr>
          <p:cNvGraphicFramePr>
            <a:graphicFrameLocks/>
          </p:cNvGraphicFramePr>
          <p:nvPr/>
        </p:nvGraphicFramePr>
        <p:xfrm>
          <a:off x="1415778" y="1649176"/>
          <a:ext cx="8832688" cy="232663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marzo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45ED7EB0-64FF-689A-9AA5-A9D3B906DBD0}"/>
              </a:ext>
            </a:extLst>
          </p:cNvPr>
          <p:cNvGraphicFramePr>
            <a:graphicFrameLocks noGrp="1"/>
          </p:cNvGraphicFramePr>
          <p:nvPr/>
        </p:nvGraphicFramePr>
        <p:xfrm>
          <a:off x="1456531" y="2074863"/>
          <a:ext cx="9220200" cy="4029075"/>
        </p:xfrm>
        <a:graphic>
          <a:graphicData uri="http://schemas.openxmlformats.org/drawingml/2006/table">
            <a:tbl>
              <a:tblPr/>
              <a:tblGrid>
                <a:gridCol w="2679700">
                  <a:extLst>
                    <a:ext uri="{9D8B030D-6E8A-4147-A177-3AD203B41FA5}">
                      <a16:colId xmlns:a16="http://schemas.microsoft.com/office/drawing/2014/main" val="4050393272"/>
                    </a:ext>
                  </a:extLst>
                </a:gridCol>
                <a:gridCol w="2679700">
                  <a:extLst>
                    <a:ext uri="{9D8B030D-6E8A-4147-A177-3AD203B41FA5}">
                      <a16:colId xmlns:a16="http://schemas.microsoft.com/office/drawing/2014/main" val="1868034268"/>
                    </a:ext>
                  </a:extLst>
                </a:gridCol>
                <a:gridCol w="1320800">
                  <a:extLst>
                    <a:ext uri="{9D8B030D-6E8A-4147-A177-3AD203B41FA5}">
                      <a16:colId xmlns:a16="http://schemas.microsoft.com/office/drawing/2014/main" val="2198958862"/>
                    </a:ext>
                  </a:extLst>
                </a:gridCol>
                <a:gridCol w="1219200">
                  <a:extLst>
                    <a:ext uri="{9D8B030D-6E8A-4147-A177-3AD203B41FA5}">
                      <a16:colId xmlns:a16="http://schemas.microsoft.com/office/drawing/2014/main" val="859360370"/>
                    </a:ext>
                  </a:extLst>
                </a:gridCol>
                <a:gridCol w="1320800">
                  <a:extLst>
                    <a:ext uri="{9D8B030D-6E8A-4147-A177-3AD203B41FA5}">
                      <a16:colId xmlns:a16="http://schemas.microsoft.com/office/drawing/2014/main" val="3779199254"/>
                    </a:ext>
                  </a:extLst>
                </a:gridCol>
              </a:tblGrid>
              <a:tr h="409575">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dirty="0">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42462935"/>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332,87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$ 1.444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7736901"/>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0,82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61255565"/>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398,62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74743033"/>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00929131"/>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280,13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179052086"/>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0,69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9115749"/>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222,45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97541879"/>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0,50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57017255"/>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206,39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9002763"/>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FEB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0,48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13-mar-24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13855275"/>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830997"/>
          </a:xfrm>
          <a:prstGeom prst="rect">
            <a:avLst/>
          </a:prstGeom>
          <a:noFill/>
        </p:spPr>
        <p:txBody>
          <a:bodyPr wrap="square" rtlCol="0">
            <a:spAutoFit/>
          </a:bodyPr>
          <a:lstStyle/>
          <a:p>
            <a:r>
              <a:rPr lang="es-MX" sz="1200" dirty="0">
                <a:solidFill>
                  <a:schemeClr val="accent1">
                    <a:lumMod val="50000"/>
                  </a:schemeClr>
                </a:solidFill>
              </a:rPr>
              <a:t>Durante el mes de marzo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p:txBody>
      </p:sp>
      <p:graphicFrame>
        <p:nvGraphicFramePr>
          <p:cNvPr id="2" name="Tabla 1">
            <a:extLst>
              <a:ext uri="{FF2B5EF4-FFF2-40B4-BE49-F238E27FC236}">
                <a16:creationId xmlns:a16="http://schemas.microsoft.com/office/drawing/2014/main" id="{B4BB6412-F215-86C6-772E-2280B92F85A2}"/>
              </a:ext>
            </a:extLst>
          </p:cNvPr>
          <p:cNvGraphicFramePr>
            <a:graphicFrameLocks noGrp="1"/>
          </p:cNvGraphicFramePr>
          <p:nvPr/>
        </p:nvGraphicFramePr>
        <p:xfrm>
          <a:off x="602572" y="2677610"/>
          <a:ext cx="10855419" cy="1726438"/>
        </p:xfrm>
        <a:graphic>
          <a:graphicData uri="http://schemas.openxmlformats.org/drawingml/2006/table">
            <a:tbl>
              <a:tblPr/>
              <a:tblGrid>
                <a:gridCol w="1328571">
                  <a:extLst>
                    <a:ext uri="{9D8B030D-6E8A-4147-A177-3AD203B41FA5}">
                      <a16:colId xmlns:a16="http://schemas.microsoft.com/office/drawing/2014/main" val="439013852"/>
                    </a:ext>
                  </a:extLst>
                </a:gridCol>
                <a:gridCol w="901874">
                  <a:extLst>
                    <a:ext uri="{9D8B030D-6E8A-4147-A177-3AD203B41FA5}">
                      <a16:colId xmlns:a16="http://schemas.microsoft.com/office/drawing/2014/main" val="1643659034"/>
                    </a:ext>
                  </a:extLst>
                </a:gridCol>
                <a:gridCol w="1409176">
                  <a:extLst>
                    <a:ext uri="{9D8B030D-6E8A-4147-A177-3AD203B41FA5}">
                      <a16:colId xmlns:a16="http://schemas.microsoft.com/office/drawing/2014/main" val="2025134269"/>
                    </a:ext>
                  </a:extLst>
                </a:gridCol>
                <a:gridCol w="1467777">
                  <a:extLst>
                    <a:ext uri="{9D8B030D-6E8A-4147-A177-3AD203B41FA5}">
                      <a16:colId xmlns:a16="http://schemas.microsoft.com/office/drawing/2014/main" val="2204790820"/>
                    </a:ext>
                  </a:extLst>
                </a:gridCol>
                <a:gridCol w="1684389">
                  <a:extLst>
                    <a:ext uri="{9D8B030D-6E8A-4147-A177-3AD203B41FA5}">
                      <a16:colId xmlns:a16="http://schemas.microsoft.com/office/drawing/2014/main" val="2229206695"/>
                    </a:ext>
                  </a:extLst>
                </a:gridCol>
                <a:gridCol w="1656044">
                  <a:extLst>
                    <a:ext uri="{9D8B030D-6E8A-4147-A177-3AD203B41FA5}">
                      <a16:colId xmlns:a16="http://schemas.microsoft.com/office/drawing/2014/main" val="2193385681"/>
                    </a:ext>
                  </a:extLst>
                </a:gridCol>
                <a:gridCol w="890339">
                  <a:extLst>
                    <a:ext uri="{9D8B030D-6E8A-4147-A177-3AD203B41FA5}">
                      <a16:colId xmlns:a16="http://schemas.microsoft.com/office/drawing/2014/main" val="1741913484"/>
                    </a:ext>
                  </a:extLst>
                </a:gridCol>
                <a:gridCol w="1517249">
                  <a:extLst>
                    <a:ext uri="{9D8B030D-6E8A-4147-A177-3AD203B41FA5}">
                      <a16:colId xmlns:a16="http://schemas.microsoft.com/office/drawing/2014/main" val="3622789865"/>
                    </a:ext>
                  </a:extLst>
                </a:gridCol>
              </a:tblGrid>
              <a:tr h="799080">
                <a:tc>
                  <a:txBody>
                    <a:bodyPr/>
                    <a:lstStyle/>
                    <a:p>
                      <a:pPr algn="ctr" rtl="0" fontAlgn="ctr"/>
                      <a:r>
                        <a:rPr lang="es-CO" sz="1200" b="1" i="0" u="none" strike="noStrike">
                          <a:solidFill>
                            <a:srgbClr val="203764"/>
                          </a:solidFill>
                          <a:effectLst/>
                          <a:latin typeface="Calibri" panose="020F0502020204030204" pitchFamily="34" charset="0"/>
                        </a:rPr>
                        <a:t>ASE</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Factura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Valor fact.</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Subbolsa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Recursos Disponibles:</a:t>
                      </a:r>
                      <a:br>
                        <a:rPr lang="es-MX" sz="1200" b="1" i="0" u="none" strike="noStrike">
                          <a:solidFill>
                            <a:srgbClr val="203764"/>
                          </a:solidFill>
                          <a:effectLst/>
                          <a:latin typeface="Calibri" panose="020F0502020204030204" pitchFamily="34" charset="0"/>
                        </a:rPr>
                      </a:br>
                      <a:r>
                        <a:rPr lang="es-MX" sz="1200" b="1" i="0" u="none" strike="noStrike">
                          <a:solidFill>
                            <a:srgbClr val="203764"/>
                          </a:solidFill>
                          <a:effectLst/>
                          <a:latin typeface="Calibri" panose="020F0502020204030204" pitchFamily="34" charset="0"/>
                        </a:rPr>
                        <a:t>Fecha Máxima de liberación Concesionario:</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Fecha real de Cargue y Liberación de la OP</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429584438"/>
                  </a:ext>
                </a:extLst>
              </a:tr>
              <a:tr h="463679">
                <a:tc>
                  <a:txBody>
                    <a:bodyPr/>
                    <a:lstStyle/>
                    <a:p>
                      <a:pPr algn="ctr" fontAlgn="ctr"/>
                      <a:r>
                        <a:rPr lang="es-CO" sz="1000" b="0" i="0" u="none" strike="noStrike">
                          <a:solidFill>
                            <a:srgbClr val="203764"/>
                          </a:solidFill>
                          <a:effectLst/>
                          <a:latin typeface="Calibri" panose="020F0502020204030204" pitchFamily="34" charset="0"/>
                        </a:rPr>
                        <a:t>BOGOTÁ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CGR-3801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858.508.642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DISPOSICIÓN FINAL 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22/02/2024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22/02/2024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27/02/2024 05:27:07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UAESP-CPC-ASE4-5536-24 </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5/03/2024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34376533"/>
                  </a:ext>
                </a:extLst>
              </a:tr>
              <a:tr h="463679">
                <a:tc>
                  <a:txBody>
                    <a:bodyPr/>
                    <a:lstStyle/>
                    <a:p>
                      <a:pPr algn="ctr" fontAlgn="ctr"/>
                      <a:r>
                        <a:rPr lang="es-CO" sz="1000" b="0" i="0" u="none" strike="noStrike">
                          <a:solidFill>
                            <a:srgbClr val="203764"/>
                          </a:solidFill>
                          <a:effectLst/>
                          <a:latin typeface="Calibri" panose="020F0502020204030204" pitchFamily="34" charset="0"/>
                        </a:rPr>
                        <a:t>BOGOTÁ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CGR-3806</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415.454.360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LIXIVIADOS 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22/02/2024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22/02/2024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27/02/2024 05:28:07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UAESP-CPC-ASE4-5535-24 </a:t>
                      </a:r>
                      <a:br>
                        <a:rPr lang="es-CO" sz="1000" b="0" i="0" u="none" strike="noStrike" dirty="0">
                          <a:solidFill>
                            <a:srgbClr val="203764"/>
                          </a:solidFill>
                          <a:effectLst/>
                          <a:latin typeface="Calibri" panose="020F0502020204030204" pitchFamily="34" charset="0"/>
                        </a:rPr>
                      </a:br>
                      <a:r>
                        <a:rPr lang="es-CO" sz="1000" b="0" i="0" u="none" strike="noStrike" dirty="0">
                          <a:solidFill>
                            <a:srgbClr val="203764"/>
                          </a:solidFill>
                          <a:effectLst/>
                          <a:latin typeface="Calibri" panose="020F0502020204030204" pitchFamily="34" charset="0"/>
                        </a:rPr>
                        <a:t>05/03/2024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468663852"/>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Marzo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490601" y="5813520"/>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a:t>
            </a:r>
            <a:r>
              <a:rPr lang="es-ES" sz="1000">
                <a:solidFill>
                  <a:schemeClr val="accent1">
                    <a:lumMod val="50000"/>
                  </a:schemeClr>
                </a:solidFill>
                <a:latin typeface="+mn-lt"/>
              </a:rPr>
              <a:t>Fiduciaria.</a:t>
            </a:r>
            <a:endParaRPr lang="es-ES" sz="1000"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FBA93C5C-21F0-594D-01C0-D9DFB869D116}"/>
              </a:ext>
            </a:extLst>
          </p:cNvPr>
          <p:cNvGraphicFramePr>
            <a:graphicFrameLocks noGrp="1"/>
          </p:cNvGraphicFramePr>
          <p:nvPr/>
        </p:nvGraphicFramePr>
        <p:xfrm>
          <a:off x="1601788" y="1441901"/>
          <a:ext cx="8400926" cy="4371610"/>
        </p:xfrm>
        <a:graphic>
          <a:graphicData uri="http://schemas.openxmlformats.org/drawingml/2006/table">
            <a:tbl>
              <a:tblPr/>
              <a:tblGrid>
                <a:gridCol w="1446301">
                  <a:extLst>
                    <a:ext uri="{9D8B030D-6E8A-4147-A177-3AD203B41FA5}">
                      <a16:colId xmlns:a16="http://schemas.microsoft.com/office/drawing/2014/main" val="3691678561"/>
                    </a:ext>
                  </a:extLst>
                </a:gridCol>
                <a:gridCol w="1151612">
                  <a:extLst>
                    <a:ext uri="{9D8B030D-6E8A-4147-A177-3AD203B41FA5}">
                      <a16:colId xmlns:a16="http://schemas.microsoft.com/office/drawing/2014/main" val="1848455807"/>
                    </a:ext>
                  </a:extLst>
                </a:gridCol>
                <a:gridCol w="1256339">
                  <a:extLst>
                    <a:ext uri="{9D8B030D-6E8A-4147-A177-3AD203B41FA5}">
                      <a16:colId xmlns:a16="http://schemas.microsoft.com/office/drawing/2014/main" val="2273219526"/>
                    </a:ext>
                  </a:extLst>
                </a:gridCol>
                <a:gridCol w="965790">
                  <a:extLst>
                    <a:ext uri="{9D8B030D-6E8A-4147-A177-3AD203B41FA5}">
                      <a16:colId xmlns:a16="http://schemas.microsoft.com/office/drawing/2014/main" val="3889365311"/>
                    </a:ext>
                  </a:extLst>
                </a:gridCol>
                <a:gridCol w="1111064">
                  <a:extLst>
                    <a:ext uri="{9D8B030D-6E8A-4147-A177-3AD203B41FA5}">
                      <a16:colId xmlns:a16="http://schemas.microsoft.com/office/drawing/2014/main" val="434020164"/>
                    </a:ext>
                  </a:extLst>
                </a:gridCol>
                <a:gridCol w="1111064">
                  <a:extLst>
                    <a:ext uri="{9D8B030D-6E8A-4147-A177-3AD203B41FA5}">
                      <a16:colId xmlns:a16="http://schemas.microsoft.com/office/drawing/2014/main" val="4132944753"/>
                    </a:ext>
                  </a:extLst>
                </a:gridCol>
                <a:gridCol w="1358756">
                  <a:extLst>
                    <a:ext uri="{9D8B030D-6E8A-4147-A177-3AD203B41FA5}">
                      <a16:colId xmlns:a16="http://schemas.microsoft.com/office/drawing/2014/main" val="2533763891"/>
                    </a:ext>
                  </a:extLst>
                </a:gridCol>
              </a:tblGrid>
              <a:tr h="190070">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noviembre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19007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Dic-22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2863194"/>
                  </a:ext>
                </a:extLst>
              </a:tr>
              <a:tr h="19007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Ene-23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70348882"/>
                  </a:ext>
                </a:extLst>
              </a:tr>
              <a:tr h="19007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Feb-23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281202221"/>
                  </a:ext>
                </a:extLst>
              </a:tr>
              <a:tr h="19007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Mar-23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612380134"/>
                  </a:ext>
                </a:extLst>
              </a:tr>
              <a:tr h="19007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Abr-23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445268490"/>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M</a:t>
                      </a:r>
                      <a:r>
                        <a:rPr lang="es-CO" sz="900" b="0" i="0" u="none" strike="noStrike" dirty="0">
                          <a:solidFill>
                            <a:srgbClr val="203864"/>
                          </a:solidFill>
                          <a:effectLst/>
                          <a:latin typeface="Calibri" panose="020F0502020204030204" pitchFamily="34" charset="0"/>
                        </a:rPr>
                        <a:t>ay-23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250544958"/>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Jun-23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795551887"/>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Jul</a:t>
                      </a:r>
                      <a:r>
                        <a:rPr lang="es-MX" sz="900" b="1" i="0" u="none" strike="noStrike" dirty="0">
                          <a:solidFill>
                            <a:srgbClr val="203864"/>
                          </a:solidFill>
                          <a:effectLst/>
                          <a:latin typeface="Calibri" panose="020F0502020204030204" pitchFamily="34" charset="0"/>
                        </a:rPr>
                        <a:t>-</a:t>
                      </a:r>
                      <a:r>
                        <a:rPr lang="es-MX" sz="900" b="0" i="0" u="none" strike="noStrike" dirty="0">
                          <a:solidFill>
                            <a:srgbClr val="203864"/>
                          </a:solidFill>
                          <a:effectLst/>
                          <a:latin typeface="Calibri" panose="020F0502020204030204" pitchFamily="34" charset="0"/>
                        </a:rPr>
                        <a:t>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624773031"/>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966922634"/>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Sep-23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12129359"/>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Oct-23</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3941309"/>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Nov-23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880165743"/>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Dic-23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8359210"/>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67</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7706A1A-2195-B4C9-A035-D6BEFD93565C}"/>
              </a:ext>
            </a:extLst>
          </p:cNvPr>
          <p:cNvGraphicFramePr>
            <a:graphicFrameLocks noGrp="1"/>
          </p:cNvGraphicFramePr>
          <p:nvPr/>
        </p:nvGraphicFramePr>
        <p:xfrm>
          <a:off x="1092680" y="1813301"/>
          <a:ext cx="10006640" cy="4306549"/>
        </p:xfrm>
        <a:graphic>
          <a:graphicData uri="http://schemas.openxmlformats.org/drawingml/2006/table">
            <a:tbl>
              <a:tblPr/>
              <a:tblGrid>
                <a:gridCol w="1082634">
                  <a:extLst>
                    <a:ext uri="{9D8B030D-6E8A-4147-A177-3AD203B41FA5}">
                      <a16:colId xmlns:a16="http://schemas.microsoft.com/office/drawing/2014/main" val="743789684"/>
                    </a:ext>
                  </a:extLst>
                </a:gridCol>
                <a:gridCol w="811975">
                  <a:extLst>
                    <a:ext uri="{9D8B030D-6E8A-4147-A177-3AD203B41FA5}">
                      <a16:colId xmlns:a16="http://schemas.microsoft.com/office/drawing/2014/main" val="194263889"/>
                    </a:ext>
                  </a:extLst>
                </a:gridCol>
                <a:gridCol w="8112031">
                  <a:extLst>
                    <a:ext uri="{9D8B030D-6E8A-4147-A177-3AD203B41FA5}">
                      <a16:colId xmlns:a16="http://schemas.microsoft.com/office/drawing/2014/main" val="3867965943"/>
                    </a:ext>
                  </a:extLst>
                </a:gridCol>
              </a:tblGrid>
              <a:tr h="126039">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736280245"/>
                  </a:ext>
                </a:extLst>
              </a:tr>
              <a:tr h="528162">
                <a:tc rowSpan="11">
                  <a:txBody>
                    <a:bodyPr/>
                    <a:lstStyle/>
                    <a:p>
                      <a:pPr algn="ctr" rtl="0" fontAlgn="ctr"/>
                      <a:r>
                        <a:rPr lang="es-CO" sz="120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4">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NOVIEMBRE 2023: </a:t>
                      </a:r>
                      <a:r>
                        <a:rPr lang="es-MX" sz="1200" b="0" i="0" u="none" strike="noStrike">
                          <a:solidFill>
                            <a:srgbClr val="203764"/>
                          </a:solidFill>
                          <a:effectLst/>
                          <a:latin typeface="Calibri" panose="020F0502020204030204" pitchFamily="34" charset="0"/>
                        </a:rPr>
                        <a:t>El balance fué aprobado el 05/01/2024  y fue pagado por la SDHT el 14/03/2024, además se identificó el traslado de los recursos desde la subbolsa FSRI hacia la subbolsa RBL el 18/03/2024.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1946277"/>
                  </a:ext>
                </a:extLst>
              </a:tr>
              <a:tr h="52816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DICIEMBRE 2023: </a:t>
                      </a:r>
                      <a:r>
                        <a:rPr lang="es-MX" sz="1200" b="0" i="0" u="none" strike="noStrike">
                          <a:solidFill>
                            <a:srgbClr val="203764"/>
                          </a:solidFill>
                          <a:effectLst/>
                          <a:latin typeface="Calibri" panose="020F0502020204030204" pitchFamily="34" charset="0"/>
                        </a:rPr>
                        <a:t>El balance fué aprobado el 05/01/2024 y fue pagado por la SDHT el 14/03/2024, además se identificó el traslado de los recursos desde la subbolsa FSRI hacia la subbolsa RBL el 18/03/2024.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49524982"/>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fue aprobado el 27/02/2024, se encuentra pendiente el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83718441"/>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65910694"/>
                  </a:ext>
                </a:extLst>
              </a:tr>
              <a:tr h="31689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I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118696"/>
                  </a:ext>
                </a:extLst>
              </a:tr>
              <a:tr h="316897">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fue aprobado el 27/02/2024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60546048"/>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5170016"/>
                  </a:ext>
                </a:extLst>
              </a:tr>
              <a:tr h="532169">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VI BIMESTRE 2023: </a:t>
                      </a:r>
                      <a:r>
                        <a:rPr lang="es-MX" sz="1200" b="0" i="0" u="none" strike="noStrike">
                          <a:solidFill>
                            <a:srgbClr val="203764"/>
                          </a:solidFill>
                          <a:effectLst/>
                          <a:latin typeface="Calibri" panose="020F0502020204030204" pitchFamily="34" charset="0"/>
                        </a:rPr>
                        <a:t>El balance se encuentra aprobado el 07/02/2024 y fue pagado por la SDHT el 14/03/2024, además se identificó el traslado de los recursos desde la subbolsa FSRI hacia la subbolsa RBL el 19/03/2024.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00699080"/>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I BIMESTRE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7493267"/>
                  </a:ext>
                </a:extLst>
              </a:tr>
              <a:tr h="316897">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fué aprobado el 27/02/2024 y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45658566"/>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FEBRERO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19436870"/>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1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febrero 2024</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las remuneraciones del mes de enero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1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1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marzo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1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que al corte 31 de marzo de 2024, los recursos eran insuficientes para el pago de las facturas del servicio de febrero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1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febrero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7E797E8-53FE-8B85-D50D-90D635457941}"/>
              </a:ext>
            </a:extLst>
          </p:cNvPr>
          <p:cNvGraphicFramePr>
            <a:graphicFrameLocks noGrp="1"/>
          </p:cNvGraphicFramePr>
          <p:nvPr>
            <p:extLst>
              <p:ext uri="{D42A27DB-BD31-4B8C-83A1-F6EECF244321}">
                <p14:modId xmlns:p14="http://schemas.microsoft.com/office/powerpoint/2010/main" val="3545970790"/>
              </p:ext>
            </p:extLst>
          </p:nvPr>
        </p:nvGraphicFramePr>
        <p:xfrm>
          <a:off x="272956" y="2469457"/>
          <a:ext cx="11772157" cy="1720404"/>
        </p:xfrm>
        <a:graphic>
          <a:graphicData uri="http://schemas.openxmlformats.org/drawingml/2006/table">
            <a:tbl>
              <a:tblPr/>
              <a:tblGrid>
                <a:gridCol w="533582">
                  <a:extLst>
                    <a:ext uri="{9D8B030D-6E8A-4147-A177-3AD203B41FA5}">
                      <a16:colId xmlns:a16="http://schemas.microsoft.com/office/drawing/2014/main" val="322080500"/>
                    </a:ext>
                  </a:extLst>
                </a:gridCol>
                <a:gridCol w="819430">
                  <a:extLst>
                    <a:ext uri="{9D8B030D-6E8A-4147-A177-3AD203B41FA5}">
                      <a16:colId xmlns:a16="http://schemas.microsoft.com/office/drawing/2014/main" val="1722782779"/>
                    </a:ext>
                  </a:extLst>
                </a:gridCol>
                <a:gridCol w="535964">
                  <a:extLst>
                    <a:ext uri="{9D8B030D-6E8A-4147-A177-3AD203B41FA5}">
                      <a16:colId xmlns:a16="http://schemas.microsoft.com/office/drawing/2014/main" val="3019377383"/>
                    </a:ext>
                  </a:extLst>
                </a:gridCol>
                <a:gridCol w="135778">
                  <a:extLst>
                    <a:ext uri="{9D8B030D-6E8A-4147-A177-3AD203B41FA5}">
                      <a16:colId xmlns:a16="http://schemas.microsoft.com/office/drawing/2014/main" val="2815083089"/>
                    </a:ext>
                  </a:extLst>
                </a:gridCol>
                <a:gridCol w="535964">
                  <a:extLst>
                    <a:ext uri="{9D8B030D-6E8A-4147-A177-3AD203B41FA5}">
                      <a16:colId xmlns:a16="http://schemas.microsoft.com/office/drawing/2014/main" val="409867488"/>
                    </a:ext>
                  </a:extLst>
                </a:gridCol>
                <a:gridCol w="800373">
                  <a:extLst>
                    <a:ext uri="{9D8B030D-6E8A-4147-A177-3AD203B41FA5}">
                      <a16:colId xmlns:a16="http://schemas.microsoft.com/office/drawing/2014/main" val="1593459739"/>
                    </a:ext>
                  </a:extLst>
                </a:gridCol>
                <a:gridCol w="535964">
                  <a:extLst>
                    <a:ext uri="{9D8B030D-6E8A-4147-A177-3AD203B41FA5}">
                      <a16:colId xmlns:a16="http://schemas.microsoft.com/office/drawing/2014/main" val="3319193922"/>
                    </a:ext>
                  </a:extLst>
                </a:gridCol>
                <a:gridCol w="135778">
                  <a:extLst>
                    <a:ext uri="{9D8B030D-6E8A-4147-A177-3AD203B41FA5}">
                      <a16:colId xmlns:a16="http://schemas.microsoft.com/office/drawing/2014/main" val="2710449855"/>
                    </a:ext>
                  </a:extLst>
                </a:gridCol>
                <a:gridCol w="535964">
                  <a:extLst>
                    <a:ext uri="{9D8B030D-6E8A-4147-A177-3AD203B41FA5}">
                      <a16:colId xmlns:a16="http://schemas.microsoft.com/office/drawing/2014/main" val="749446941"/>
                    </a:ext>
                  </a:extLst>
                </a:gridCol>
                <a:gridCol w="736058">
                  <a:extLst>
                    <a:ext uri="{9D8B030D-6E8A-4147-A177-3AD203B41FA5}">
                      <a16:colId xmlns:a16="http://schemas.microsoft.com/office/drawing/2014/main" val="476495419"/>
                    </a:ext>
                  </a:extLst>
                </a:gridCol>
                <a:gridCol w="535964">
                  <a:extLst>
                    <a:ext uri="{9D8B030D-6E8A-4147-A177-3AD203B41FA5}">
                      <a16:colId xmlns:a16="http://schemas.microsoft.com/office/drawing/2014/main" val="729242589"/>
                    </a:ext>
                  </a:extLst>
                </a:gridCol>
                <a:gridCol w="135778">
                  <a:extLst>
                    <a:ext uri="{9D8B030D-6E8A-4147-A177-3AD203B41FA5}">
                      <a16:colId xmlns:a16="http://schemas.microsoft.com/office/drawing/2014/main" val="3088420876"/>
                    </a:ext>
                  </a:extLst>
                </a:gridCol>
                <a:gridCol w="535964">
                  <a:extLst>
                    <a:ext uri="{9D8B030D-6E8A-4147-A177-3AD203B41FA5}">
                      <a16:colId xmlns:a16="http://schemas.microsoft.com/office/drawing/2014/main" val="3140795969"/>
                    </a:ext>
                  </a:extLst>
                </a:gridCol>
                <a:gridCol w="736058">
                  <a:extLst>
                    <a:ext uri="{9D8B030D-6E8A-4147-A177-3AD203B41FA5}">
                      <a16:colId xmlns:a16="http://schemas.microsoft.com/office/drawing/2014/main" val="3688912773"/>
                    </a:ext>
                  </a:extLst>
                </a:gridCol>
                <a:gridCol w="535964">
                  <a:extLst>
                    <a:ext uri="{9D8B030D-6E8A-4147-A177-3AD203B41FA5}">
                      <a16:colId xmlns:a16="http://schemas.microsoft.com/office/drawing/2014/main" val="33263563"/>
                    </a:ext>
                  </a:extLst>
                </a:gridCol>
                <a:gridCol w="135778">
                  <a:extLst>
                    <a:ext uri="{9D8B030D-6E8A-4147-A177-3AD203B41FA5}">
                      <a16:colId xmlns:a16="http://schemas.microsoft.com/office/drawing/2014/main" val="891368516"/>
                    </a:ext>
                  </a:extLst>
                </a:gridCol>
                <a:gridCol w="535964">
                  <a:extLst>
                    <a:ext uri="{9D8B030D-6E8A-4147-A177-3AD203B41FA5}">
                      <a16:colId xmlns:a16="http://schemas.microsoft.com/office/drawing/2014/main" val="4241329194"/>
                    </a:ext>
                  </a:extLst>
                </a:gridCol>
                <a:gridCol w="736058">
                  <a:extLst>
                    <a:ext uri="{9D8B030D-6E8A-4147-A177-3AD203B41FA5}">
                      <a16:colId xmlns:a16="http://schemas.microsoft.com/office/drawing/2014/main" val="1324694187"/>
                    </a:ext>
                  </a:extLst>
                </a:gridCol>
                <a:gridCol w="535964">
                  <a:extLst>
                    <a:ext uri="{9D8B030D-6E8A-4147-A177-3AD203B41FA5}">
                      <a16:colId xmlns:a16="http://schemas.microsoft.com/office/drawing/2014/main" val="3950193623"/>
                    </a:ext>
                  </a:extLst>
                </a:gridCol>
                <a:gridCol w="135778">
                  <a:extLst>
                    <a:ext uri="{9D8B030D-6E8A-4147-A177-3AD203B41FA5}">
                      <a16:colId xmlns:a16="http://schemas.microsoft.com/office/drawing/2014/main" val="1639441944"/>
                    </a:ext>
                  </a:extLst>
                </a:gridCol>
                <a:gridCol w="552638">
                  <a:extLst>
                    <a:ext uri="{9D8B030D-6E8A-4147-A177-3AD203B41FA5}">
                      <a16:colId xmlns:a16="http://schemas.microsoft.com/office/drawing/2014/main" val="1515698409"/>
                    </a:ext>
                  </a:extLst>
                </a:gridCol>
                <a:gridCol w="819430">
                  <a:extLst>
                    <a:ext uri="{9D8B030D-6E8A-4147-A177-3AD203B41FA5}">
                      <a16:colId xmlns:a16="http://schemas.microsoft.com/office/drawing/2014/main" val="1554944799"/>
                    </a:ext>
                  </a:extLst>
                </a:gridCol>
                <a:gridCol w="535964">
                  <a:extLst>
                    <a:ext uri="{9D8B030D-6E8A-4147-A177-3AD203B41FA5}">
                      <a16:colId xmlns:a16="http://schemas.microsoft.com/office/drawing/2014/main" val="583816324"/>
                    </a:ext>
                  </a:extLst>
                </a:gridCol>
              </a:tblGrid>
              <a:tr h="440102">
                <a:tc>
                  <a:txBody>
                    <a:bodyPr/>
                    <a:lstStyle/>
                    <a:p>
                      <a:pPr algn="ctr" rtl="0" fontAlgn="ctr"/>
                      <a:r>
                        <a:rPr lang="es-CO" sz="95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50" b="1" i="0" u="none" strike="noStrike" dirty="0">
                        <a:solidFill>
                          <a:srgbClr val="002060"/>
                        </a:solidFill>
                        <a:effectLst/>
                        <a:latin typeface="Calibri"/>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50" b="1" i="0" u="none" strike="noStrike" dirty="0">
                        <a:solidFill>
                          <a:srgbClr val="002060"/>
                        </a:solidFill>
                        <a:effectLst/>
                        <a:latin typeface="Calibri"/>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50" b="1" i="0" u="none" strike="noStrike" dirty="0">
                        <a:solidFill>
                          <a:srgbClr val="002060"/>
                        </a:solidFill>
                        <a:effectLst/>
                        <a:latin typeface="Calibri"/>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50" b="1" i="0" u="none" strike="noStrike" dirty="0">
                        <a:solidFill>
                          <a:srgbClr val="002060"/>
                        </a:solidFill>
                        <a:effectLst/>
                        <a:latin typeface="Calibri"/>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50" b="1" i="0" u="none" strike="noStrike" dirty="0">
                        <a:solidFill>
                          <a:srgbClr val="002060"/>
                        </a:solidFill>
                        <a:effectLst/>
                        <a:latin typeface="Calibri"/>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1589371"/>
                  </a:ext>
                </a:extLst>
              </a:tr>
              <a:tr h="420100">
                <a:tc>
                  <a:txBody>
                    <a:bodyPr/>
                    <a:lstStyle/>
                    <a:p>
                      <a:pPr algn="ctr" rtl="0" fontAlgn="ctr"/>
                      <a:r>
                        <a:rPr lang="es-CO" sz="950" b="0" i="0" u="none" strike="noStrike" dirty="0">
                          <a:solidFill>
                            <a:srgbClr val="002060"/>
                          </a:solidFill>
                          <a:effectLst/>
                          <a:highlight>
                            <a:srgbClr val="EBF1E9"/>
                          </a:highligh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2.367,00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002060"/>
                          </a:solidFill>
                          <a:effectLst/>
                          <a:highlight>
                            <a:srgbClr val="EBF1E9"/>
                          </a:highligh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50" b="0" i="0" u="none" strike="noStrike" dirty="0">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002060"/>
                          </a:solidFill>
                          <a:effectLst/>
                          <a:highlight>
                            <a:srgbClr val="EBF1E9"/>
                          </a:highligh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002060"/>
                          </a:solidFill>
                          <a:effectLst/>
                          <a:highlight>
                            <a:srgbClr val="EBF1E9"/>
                          </a:highligh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dirty="0">
                          <a:solidFill>
                            <a:srgbClr val="002060"/>
                          </a:solidFill>
                          <a:effectLst/>
                          <a:highlight>
                            <a:srgbClr val="EBF1E9"/>
                          </a:highlight>
                          <a:latin typeface="Calibri"/>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dirty="0">
                          <a:solidFill>
                            <a:srgbClr val="002060"/>
                          </a:solidFill>
                          <a:effectLst/>
                          <a:highlight>
                            <a:srgbClr val="EBF1E9"/>
                          </a:highligh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1" i="0" u="none" strike="noStrike" dirty="0">
                          <a:solidFill>
                            <a:srgbClr val="002060"/>
                          </a:solidFill>
                          <a:effectLst/>
                          <a:highlight>
                            <a:srgbClr val="EBF1E9"/>
                          </a:highlight>
                          <a:latin typeface="Calibri"/>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1" i="0" u="none" strike="noStrike" dirty="0">
                          <a:solidFill>
                            <a:srgbClr val="002060"/>
                          </a:solidFill>
                          <a:effectLst/>
                          <a:highlight>
                            <a:srgbClr val="EBF1E9"/>
                          </a:highlight>
                          <a:latin typeface="Calibri"/>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36757608"/>
                  </a:ext>
                </a:extLst>
              </a:tr>
              <a:tr h="420100">
                <a:tc>
                  <a:txBody>
                    <a:bodyPr/>
                    <a:lstStyle/>
                    <a:p>
                      <a:pPr algn="ctr" rtl="0" fontAlgn="ctr"/>
                      <a:r>
                        <a:rPr lang="es-CO" sz="950" b="0" i="0" u="none" strike="noStrike" dirty="0">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10.236.851,81</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2.368</a:t>
                      </a:r>
                    </a:p>
                  </a:txBody>
                  <a:tcPr marL="0" marR="0" marT="0"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10.185.089,16</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29.147</a:t>
                      </a:r>
                    </a:p>
                  </a:txBody>
                  <a:tcPr marL="0" marR="0" marT="0"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7.968.300,00</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4.891</a:t>
                      </a:r>
                    </a:p>
                  </a:txBody>
                  <a:tcPr marL="0" marR="0" marT="0"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5.588.702,99</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895</a:t>
                      </a:r>
                    </a:p>
                  </a:txBody>
                  <a:tcPr marL="0" marR="0" marT="0"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8.136.863,17</a:t>
                      </a:r>
                      <a:endParaRPr lang="es-CO" sz="950" b="0" i="0" u="none" strike="noStrike" dirty="0">
                        <a:solidFill>
                          <a:srgbClr val="00206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latin typeface="Calibri"/>
                        </a:rPr>
                        <a:t>9.292</a:t>
                      </a:r>
                    </a:p>
                  </a:txBody>
                  <a:tcPr marL="0" marR="0" marT="0"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latin typeface="Calibri"/>
                        </a:rPr>
                        <a:t>42.115.807,12</a:t>
                      </a: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latin typeface="Calibri"/>
                        </a:rPr>
                        <a:t>46.593</a:t>
                      </a:r>
                    </a:p>
                  </a:txBody>
                  <a:tcPr marL="0" marR="0" marT="0" marB="0" anchor="ctr">
                    <a:lnL>
                      <a:noFill/>
                    </a:lnL>
                    <a:lnR>
                      <a:noFill/>
                    </a:lnR>
                    <a:lnT>
                      <a:noFill/>
                    </a:lnT>
                    <a:lnB>
                      <a:noFill/>
                    </a:lnB>
                    <a:noFill/>
                  </a:tcPr>
                </a:tc>
                <a:extLst>
                  <a:ext uri="{0D108BD9-81ED-4DB2-BD59-A6C34878D82A}">
                    <a16:rowId xmlns:a16="http://schemas.microsoft.com/office/drawing/2014/main" val="3991281990"/>
                  </a:ext>
                </a:extLst>
              </a:tr>
              <a:tr h="440102">
                <a:tc>
                  <a:txBody>
                    <a:bodyPr/>
                    <a:lstStyle/>
                    <a:p>
                      <a:pPr algn="ctr" rtl="0" fontAlgn="ctr"/>
                      <a:r>
                        <a:rPr lang="es-CO" sz="950" b="1" i="0" u="none" strike="noStrike" dirty="0">
                          <a:solidFill>
                            <a:srgbClr val="002060"/>
                          </a:solidFill>
                          <a:effectLst/>
                          <a:highlight>
                            <a:srgbClr val="EBF1E9"/>
                          </a:highligh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20.408.393,81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4.735,00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21.675.014,46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57.060,00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15.616.699,68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10.164,00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11.176.697,87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1.789,00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a:rPr>
                        <a:t>15.848.248,05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17.731,00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84.725.053,86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91.479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84523210"/>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3117206" y="5277604"/>
            <a:ext cx="724130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5ABBC2FE-59D5-4EF4-B84B-17329B2CC7B9}"/>
              </a:ext>
            </a:extLst>
          </p:cNvPr>
          <p:cNvGraphicFramePr>
            <a:graphicFrameLocks noGrp="1"/>
          </p:cNvGraphicFramePr>
          <p:nvPr/>
        </p:nvGraphicFramePr>
        <p:xfrm>
          <a:off x="2680297" y="1253334"/>
          <a:ext cx="8688289" cy="5161024"/>
        </p:xfrm>
        <a:graphic>
          <a:graphicData uri="http://schemas.openxmlformats.org/drawingml/2006/table">
            <a:tbl>
              <a:tblPr/>
              <a:tblGrid>
                <a:gridCol w="1437070">
                  <a:extLst>
                    <a:ext uri="{9D8B030D-6E8A-4147-A177-3AD203B41FA5}">
                      <a16:colId xmlns:a16="http://schemas.microsoft.com/office/drawing/2014/main" val="3392338948"/>
                    </a:ext>
                  </a:extLst>
                </a:gridCol>
                <a:gridCol w="706560">
                  <a:extLst>
                    <a:ext uri="{9D8B030D-6E8A-4147-A177-3AD203B41FA5}">
                      <a16:colId xmlns:a16="http://schemas.microsoft.com/office/drawing/2014/main" val="1271848679"/>
                    </a:ext>
                  </a:extLst>
                </a:gridCol>
                <a:gridCol w="1161632">
                  <a:extLst>
                    <a:ext uri="{9D8B030D-6E8A-4147-A177-3AD203B41FA5}">
                      <a16:colId xmlns:a16="http://schemas.microsoft.com/office/drawing/2014/main" val="2297765353"/>
                    </a:ext>
                  </a:extLst>
                </a:gridCol>
                <a:gridCol w="934096">
                  <a:extLst>
                    <a:ext uri="{9D8B030D-6E8A-4147-A177-3AD203B41FA5}">
                      <a16:colId xmlns:a16="http://schemas.microsoft.com/office/drawing/2014/main" val="1610334138"/>
                    </a:ext>
                  </a:extLst>
                </a:gridCol>
                <a:gridCol w="1212529">
                  <a:extLst>
                    <a:ext uri="{9D8B030D-6E8A-4147-A177-3AD203B41FA5}">
                      <a16:colId xmlns:a16="http://schemas.microsoft.com/office/drawing/2014/main" val="2709088477"/>
                    </a:ext>
                  </a:extLst>
                </a:gridCol>
                <a:gridCol w="637700">
                  <a:extLst>
                    <a:ext uri="{9D8B030D-6E8A-4147-A177-3AD203B41FA5}">
                      <a16:colId xmlns:a16="http://schemas.microsoft.com/office/drawing/2014/main" val="1618434158"/>
                    </a:ext>
                  </a:extLst>
                </a:gridCol>
                <a:gridCol w="1029900">
                  <a:extLst>
                    <a:ext uri="{9D8B030D-6E8A-4147-A177-3AD203B41FA5}">
                      <a16:colId xmlns:a16="http://schemas.microsoft.com/office/drawing/2014/main" val="3340517228"/>
                    </a:ext>
                  </a:extLst>
                </a:gridCol>
                <a:gridCol w="706560">
                  <a:extLst>
                    <a:ext uri="{9D8B030D-6E8A-4147-A177-3AD203B41FA5}">
                      <a16:colId xmlns:a16="http://schemas.microsoft.com/office/drawing/2014/main" val="2993884832"/>
                    </a:ext>
                  </a:extLst>
                </a:gridCol>
                <a:gridCol w="862242">
                  <a:extLst>
                    <a:ext uri="{9D8B030D-6E8A-4147-A177-3AD203B41FA5}">
                      <a16:colId xmlns:a16="http://schemas.microsoft.com/office/drawing/2014/main" val="1024427788"/>
                    </a:ext>
                  </a:extLst>
                </a:gridCol>
              </a:tblGrid>
              <a:tr h="164728">
                <a:tc gridSpan="9">
                  <a:txBody>
                    <a:bodyPr/>
                    <a:lstStyle/>
                    <a:p>
                      <a:pPr algn="ctr" fontAlgn="ctr"/>
                      <a:r>
                        <a:rPr lang="es-MX" sz="900" b="1" i="0" u="none" strike="noStrike" dirty="0">
                          <a:solidFill>
                            <a:schemeClr val="accent1">
                              <a:lumMod val="50000"/>
                            </a:schemeClr>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46985638"/>
                  </a:ext>
                </a:extLst>
              </a:tr>
              <a:tr h="494184">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chemeClr val="accent1">
                              <a:lumMod val="50000"/>
                            </a:schemeClr>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063996555"/>
                  </a:ext>
                </a:extLst>
              </a:tr>
              <a:tr h="164728">
                <a:tc>
                  <a:txBody>
                    <a:bodyPr/>
                    <a:lstStyle/>
                    <a:p>
                      <a:pPr algn="ctr" rtl="0" fontAlgn="ctr"/>
                      <a:r>
                        <a:rPr lang="es-CO" sz="900" b="1" i="0" u="none" strike="noStrike">
                          <a:solidFill>
                            <a:schemeClr val="accent1">
                              <a:lumMod val="50000"/>
                            </a:schemeClr>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07572054"/>
                  </a:ext>
                </a:extLst>
              </a:tr>
              <a:tr h="164728">
                <a:tc>
                  <a:txBody>
                    <a:bodyPr/>
                    <a:lstStyle/>
                    <a:p>
                      <a:pPr algn="l" rtl="0" fontAlgn="ctr"/>
                      <a:r>
                        <a:rPr lang="es-CO" sz="900" b="1" i="0" u="none" strike="noStrike">
                          <a:solidFill>
                            <a:schemeClr val="accent1">
                              <a:lumMod val="50000"/>
                            </a:schemeClr>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chemeClr val="accent1">
                              <a:lumMod val="50000"/>
                            </a:schemeClr>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$ 25.259,26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05481623"/>
                  </a:ext>
                </a:extLst>
              </a:tr>
              <a:tr h="164728">
                <a:tc>
                  <a:txBody>
                    <a:bodyPr/>
                    <a:lstStyle/>
                    <a:p>
                      <a:pPr algn="l" rtl="0" fontAlgn="ctr"/>
                      <a:r>
                        <a:rPr lang="es-CO" sz="900" b="0" i="0" u="none" strike="noStrike" dirty="0">
                          <a:solidFill>
                            <a:schemeClr val="accent1">
                              <a:lumMod val="50000"/>
                            </a:schemeClr>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81460086"/>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4009322"/>
                  </a:ext>
                </a:extLst>
              </a:tr>
              <a:tr h="164728">
                <a:tc>
                  <a:txBody>
                    <a:bodyPr/>
                    <a:lstStyle/>
                    <a:p>
                      <a:pPr algn="l" rtl="0" fontAlgn="ctr"/>
                      <a:r>
                        <a:rPr lang="es-CO" sz="900" b="0" i="0" u="none" strike="noStrike" dirty="0">
                          <a:solidFill>
                            <a:schemeClr val="accent1">
                              <a:lumMod val="50000"/>
                            </a:schemeClr>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1809807"/>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3913176"/>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2892799"/>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2890818"/>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4067312"/>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8257171"/>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7690223"/>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43363019"/>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1548879"/>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5917522"/>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1792674"/>
                  </a:ext>
                </a:extLst>
              </a:tr>
              <a:tr h="207495">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3599439"/>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$ 837,42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$ 981,97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9935225"/>
                  </a:ext>
                </a:extLst>
              </a:tr>
              <a:tr h="164728">
                <a:tc>
                  <a:txBody>
                    <a:bodyPr/>
                    <a:lstStyle/>
                    <a:p>
                      <a:pPr algn="l" rtl="0" fontAlgn="ctr"/>
                      <a:r>
                        <a:rPr lang="es-CO" sz="900" b="1" i="0" u="none" strike="noStrike">
                          <a:solidFill>
                            <a:schemeClr val="accent1">
                              <a:lumMod val="50000"/>
                            </a:schemeClr>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0247267"/>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36385859"/>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9203493"/>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01096386"/>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9465666"/>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7329994"/>
                  </a:ext>
                </a:extLst>
              </a:tr>
              <a:tr h="16349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82230374"/>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0418788"/>
                  </a:ext>
                </a:extLst>
              </a:tr>
              <a:tr h="164728">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8732399"/>
                  </a:ext>
                </a:extLst>
              </a:tr>
            </a:tbl>
          </a:graphicData>
        </a:graphic>
      </p:graphicFrame>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CCDAB5B7-06A8-5F72-804B-7C06E574041F}"/>
              </a:ext>
            </a:extLst>
          </p:cNvPr>
          <p:cNvGraphicFramePr>
            <a:graphicFrameLocks noGrp="1"/>
          </p:cNvGraphicFramePr>
          <p:nvPr/>
        </p:nvGraphicFramePr>
        <p:xfrm>
          <a:off x="2730647" y="2111553"/>
          <a:ext cx="9207501" cy="3238500"/>
        </p:xfrm>
        <a:graphic>
          <a:graphicData uri="http://schemas.openxmlformats.org/drawingml/2006/table">
            <a:tbl>
              <a:tblPr/>
              <a:tblGrid>
                <a:gridCol w="1522950">
                  <a:extLst>
                    <a:ext uri="{9D8B030D-6E8A-4147-A177-3AD203B41FA5}">
                      <a16:colId xmlns:a16="http://schemas.microsoft.com/office/drawing/2014/main" val="249227550"/>
                    </a:ext>
                  </a:extLst>
                </a:gridCol>
                <a:gridCol w="748784">
                  <a:extLst>
                    <a:ext uri="{9D8B030D-6E8A-4147-A177-3AD203B41FA5}">
                      <a16:colId xmlns:a16="http://schemas.microsoft.com/office/drawing/2014/main" val="3841411859"/>
                    </a:ext>
                  </a:extLst>
                </a:gridCol>
                <a:gridCol w="1231051">
                  <a:extLst>
                    <a:ext uri="{9D8B030D-6E8A-4147-A177-3AD203B41FA5}">
                      <a16:colId xmlns:a16="http://schemas.microsoft.com/office/drawing/2014/main" val="3028879870"/>
                    </a:ext>
                  </a:extLst>
                </a:gridCol>
                <a:gridCol w="989917">
                  <a:extLst>
                    <a:ext uri="{9D8B030D-6E8A-4147-A177-3AD203B41FA5}">
                      <a16:colId xmlns:a16="http://schemas.microsoft.com/office/drawing/2014/main" val="1389072055"/>
                    </a:ext>
                  </a:extLst>
                </a:gridCol>
                <a:gridCol w="1284989">
                  <a:extLst>
                    <a:ext uri="{9D8B030D-6E8A-4147-A177-3AD203B41FA5}">
                      <a16:colId xmlns:a16="http://schemas.microsoft.com/office/drawing/2014/main" val="725298250"/>
                    </a:ext>
                  </a:extLst>
                </a:gridCol>
                <a:gridCol w="675809">
                  <a:extLst>
                    <a:ext uri="{9D8B030D-6E8A-4147-A177-3AD203B41FA5}">
                      <a16:colId xmlns:a16="http://schemas.microsoft.com/office/drawing/2014/main" val="673433052"/>
                    </a:ext>
                  </a:extLst>
                </a:gridCol>
                <a:gridCol w="1091447">
                  <a:extLst>
                    <a:ext uri="{9D8B030D-6E8A-4147-A177-3AD203B41FA5}">
                      <a16:colId xmlns:a16="http://schemas.microsoft.com/office/drawing/2014/main" val="4152412707"/>
                    </a:ext>
                  </a:extLst>
                </a:gridCol>
                <a:gridCol w="748784">
                  <a:extLst>
                    <a:ext uri="{9D8B030D-6E8A-4147-A177-3AD203B41FA5}">
                      <a16:colId xmlns:a16="http://schemas.microsoft.com/office/drawing/2014/main" val="2576645967"/>
                    </a:ext>
                  </a:extLst>
                </a:gridCol>
                <a:gridCol w="913770">
                  <a:extLst>
                    <a:ext uri="{9D8B030D-6E8A-4147-A177-3AD203B41FA5}">
                      <a16:colId xmlns:a16="http://schemas.microsoft.com/office/drawing/2014/main" val="4081121649"/>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49892598"/>
                  </a:ext>
                </a:extLst>
              </a:tr>
              <a:tr h="161925">
                <a:tc>
                  <a:txBody>
                    <a:bodyPr/>
                    <a:lstStyle/>
                    <a:p>
                      <a:pPr algn="ctr" rtl="0" fontAlgn="ctr"/>
                      <a:r>
                        <a:rPr lang="es-CO" sz="900" b="1" i="0" u="none" strike="noStrike" dirty="0">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57896039"/>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76079431"/>
                  </a:ext>
                </a:extLst>
              </a:tr>
              <a:tr h="161925">
                <a:tc>
                  <a:txBody>
                    <a:bodyPr/>
                    <a:lstStyle/>
                    <a:p>
                      <a:pPr algn="l" rtl="0" fontAlgn="ctr"/>
                      <a:r>
                        <a:rPr lang="es-CO" sz="900" b="0" i="0" u="none" strike="noStrike" dirty="0">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2782872"/>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8360313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7639504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82639891"/>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9552412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7594638"/>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4166299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2635424"/>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40206870"/>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37662305"/>
                  </a:ext>
                </a:extLst>
              </a:tr>
              <a:tr h="161925">
                <a:tc>
                  <a:txBody>
                    <a:bodyPr/>
                    <a:lstStyle/>
                    <a:p>
                      <a:pPr algn="l" rtl="0" fontAlgn="ctr"/>
                      <a:r>
                        <a:rPr lang="es-CO" sz="9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9469839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4047402"/>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113056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5317348"/>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3B17E3E-59A4-1790-D1C1-B25E2BB4E30B}"/>
              </a:ext>
            </a:extLst>
          </p:cNvPr>
          <p:cNvGraphicFramePr>
            <a:graphicFrameLocks noGrp="1"/>
          </p:cNvGraphicFramePr>
          <p:nvPr/>
        </p:nvGraphicFramePr>
        <p:xfrm>
          <a:off x="2744639" y="1104447"/>
          <a:ext cx="8310049" cy="5486400"/>
        </p:xfrm>
        <a:graphic>
          <a:graphicData uri="http://schemas.openxmlformats.org/drawingml/2006/table">
            <a:tbl>
              <a:tblPr/>
              <a:tblGrid>
                <a:gridCol w="1374509">
                  <a:extLst>
                    <a:ext uri="{9D8B030D-6E8A-4147-A177-3AD203B41FA5}">
                      <a16:colId xmlns:a16="http://schemas.microsoft.com/office/drawing/2014/main" val="79164682"/>
                    </a:ext>
                  </a:extLst>
                </a:gridCol>
                <a:gridCol w="675800">
                  <a:extLst>
                    <a:ext uri="{9D8B030D-6E8A-4147-A177-3AD203B41FA5}">
                      <a16:colId xmlns:a16="http://schemas.microsoft.com/office/drawing/2014/main" val="2991389785"/>
                    </a:ext>
                  </a:extLst>
                </a:gridCol>
                <a:gridCol w="1111061">
                  <a:extLst>
                    <a:ext uri="{9D8B030D-6E8A-4147-A177-3AD203B41FA5}">
                      <a16:colId xmlns:a16="http://schemas.microsoft.com/office/drawing/2014/main" val="1159305962"/>
                    </a:ext>
                  </a:extLst>
                </a:gridCol>
                <a:gridCol w="893430">
                  <a:extLst>
                    <a:ext uri="{9D8B030D-6E8A-4147-A177-3AD203B41FA5}">
                      <a16:colId xmlns:a16="http://schemas.microsoft.com/office/drawing/2014/main" val="4212699611"/>
                    </a:ext>
                  </a:extLst>
                </a:gridCol>
                <a:gridCol w="1159742">
                  <a:extLst>
                    <a:ext uri="{9D8B030D-6E8A-4147-A177-3AD203B41FA5}">
                      <a16:colId xmlns:a16="http://schemas.microsoft.com/office/drawing/2014/main" val="3382325710"/>
                    </a:ext>
                  </a:extLst>
                </a:gridCol>
                <a:gridCol w="609938">
                  <a:extLst>
                    <a:ext uri="{9D8B030D-6E8A-4147-A177-3AD203B41FA5}">
                      <a16:colId xmlns:a16="http://schemas.microsoft.com/office/drawing/2014/main" val="2632552649"/>
                    </a:ext>
                  </a:extLst>
                </a:gridCol>
                <a:gridCol w="985064">
                  <a:extLst>
                    <a:ext uri="{9D8B030D-6E8A-4147-A177-3AD203B41FA5}">
                      <a16:colId xmlns:a16="http://schemas.microsoft.com/office/drawing/2014/main" val="1275305505"/>
                    </a:ext>
                  </a:extLst>
                </a:gridCol>
                <a:gridCol w="675800">
                  <a:extLst>
                    <a:ext uri="{9D8B030D-6E8A-4147-A177-3AD203B41FA5}">
                      <a16:colId xmlns:a16="http://schemas.microsoft.com/office/drawing/2014/main" val="3886634467"/>
                    </a:ext>
                  </a:extLst>
                </a:gridCol>
                <a:gridCol w="824705">
                  <a:extLst>
                    <a:ext uri="{9D8B030D-6E8A-4147-A177-3AD203B41FA5}">
                      <a16:colId xmlns:a16="http://schemas.microsoft.com/office/drawing/2014/main" val="2622668662"/>
                    </a:ext>
                  </a:extLst>
                </a:gridCol>
              </a:tblGrid>
              <a:tr h="135655">
                <a:tc gridSpan="9">
                  <a:txBody>
                    <a:bodyPr/>
                    <a:lstStyle/>
                    <a:p>
                      <a:pPr algn="ctr" fontAlgn="ctr"/>
                      <a:r>
                        <a:rPr lang="es-MX" sz="900" b="1" i="0" u="none" strike="noStrike">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11998992"/>
                  </a:ext>
                </a:extLst>
              </a:tr>
              <a:tr h="406966">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45143943"/>
                  </a:ext>
                </a:extLst>
              </a:tr>
              <a:tr h="135655">
                <a:tc>
                  <a:txBody>
                    <a:bodyPr/>
                    <a:lstStyle/>
                    <a:p>
                      <a:pPr algn="ctr" rtl="0" fontAlgn="ctr"/>
                      <a:r>
                        <a:rPr lang="es-CO" sz="900" b="1" i="0" u="none" strike="noStrike" dirty="0">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548646941"/>
                  </a:ext>
                </a:extLst>
              </a:tr>
              <a:tr h="135655">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$ 67.404,90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86924455"/>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8697344"/>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3166753"/>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9189090"/>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56756481"/>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0115469"/>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4169801"/>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81668226"/>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6544199"/>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3109652"/>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1826803"/>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5361646"/>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46445892"/>
                  </a:ext>
                </a:extLst>
              </a:tr>
              <a:tr h="27131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3749549"/>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$ 3.260,20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$ 205,72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4180219"/>
                  </a:ext>
                </a:extLst>
              </a:tr>
              <a:tr h="135655">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72588054"/>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81511625"/>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19202756"/>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1639450"/>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9783016"/>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81460560"/>
                  </a:ext>
                </a:extLst>
              </a:tr>
              <a:tr h="27131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3244378"/>
                  </a:ext>
                </a:extLst>
              </a:tr>
              <a:tr h="26528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7548871"/>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2757017"/>
                  </a:ext>
                </a:extLst>
              </a:tr>
              <a:tr h="13565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07517020"/>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7581085"/>
                  </a:ext>
                </a:extLst>
              </a:tr>
              <a:tr h="13565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9275248"/>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7040490"/>
                  </a:ext>
                </a:extLst>
              </a:tr>
              <a:tr h="13565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81251082"/>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83780746"/>
                  </a:ext>
                </a:extLst>
              </a:tr>
              <a:tr h="13565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72605084"/>
                  </a:ext>
                </a:extLst>
              </a:tr>
              <a:tr h="13565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5406836"/>
                  </a:ext>
                </a:extLst>
              </a:tr>
            </a:tbl>
          </a:graphicData>
        </a:graphic>
      </p:graphicFrame>
    </p:spTree>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FA278ED-D63D-4A8A-4E16-7D61AB622470}"/>
              </a:ext>
            </a:extLst>
          </p:cNvPr>
          <p:cNvGraphicFramePr>
            <a:graphicFrameLocks noGrp="1"/>
          </p:cNvGraphicFramePr>
          <p:nvPr/>
        </p:nvGraphicFramePr>
        <p:xfrm>
          <a:off x="2508249" y="1787703"/>
          <a:ext cx="9207501" cy="3562350"/>
        </p:xfrm>
        <a:graphic>
          <a:graphicData uri="http://schemas.openxmlformats.org/drawingml/2006/table">
            <a:tbl>
              <a:tblPr/>
              <a:tblGrid>
                <a:gridCol w="1522950">
                  <a:extLst>
                    <a:ext uri="{9D8B030D-6E8A-4147-A177-3AD203B41FA5}">
                      <a16:colId xmlns:a16="http://schemas.microsoft.com/office/drawing/2014/main" val="795846364"/>
                    </a:ext>
                  </a:extLst>
                </a:gridCol>
                <a:gridCol w="748784">
                  <a:extLst>
                    <a:ext uri="{9D8B030D-6E8A-4147-A177-3AD203B41FA5}">
                      <a16:colId xmlns:a16="http://schemas.microsoft.com/office/drawing/2014/main" val="2485867300"/>
                    </a:ext>
                  </a:extLst>
                </a:gridCol>
                <a:gridCol w="1231051">
                  <a:extLst>
                    <a:ext uri="{9D8B030D-6E8A-4147-A177-3AD203B41FA5}">
                      <a16:colId xmlns:a16="http://schemas.microsoft.com/office/drawing/2014/main" val="770666144"/>
                    </a:ext>
                  </a:extLst>
                </a:gridCol>
                <a:gridCol w="989917">
                  <a:extLst>
                    <a:ext uri="{9D8B030D-6E8A-4147-A177-3AD203B41FA5}">
                      <a16:colId xmlns:a16="http://schemas.microsoft.com/office/drawing/2014/main" val="1738065183"/>
                    </a:ext>
                  </a:extLst>
                </a:gridCol>
                <a:gridCol w="1284989">
                  <a:extLst>
                    <a:ext uri="{9D8B030D-6E8A-4147-A177-3AD203B41FA5}">
                      <a16:colId xmlns:a16="http://schemas.microsoft.com/office/drawing/2014/main" val="2982716371"/>
                    </a:ext>
                  </a:extLst>
                </a:gridCol>
                <a:gridCol w="675809">
                  <a:extLst>
                    <a:ext uri="{9D8B030D-6E8A-4147-A177-3AD203B41FA5}">
                      <a16:colId xmlns:a16="http://schemas.microsoft.com/office/drawing/2014/main" val="1541563963"/>
                    </a:ext>
                  </a:extLst>
                </a:gridCol>
                <a:gridCol w="1091447">
                  <a:extLst>
                    <a:ext uri="{9D8B030D-6E8A-4147-A177-3AD203B41FA5}">
                      <a16:colId xmlns:a16="http://schemas.microsoft.com/office/drawing/2014/main" val="2587695073"/>
                    </a:ext>
                  </a:extLst>
                </a:gridCol>
                <a:gridCol w="748784">
                  <a:extLst>
                    <a:ext uri="{9D8B030D-6E8A-4147-A177-3AD203B41FA5}">
                      <a16:colId xmlns:a16="http://schemas.microsoft.com/office/drawing/2014/main" val="4110853282"/>
                    </a:ext>
                  </a:extLst>
                </a:gridCol>
                <a:gridCol w="913770">
                  <a:extLst>
                    <a:ext uri="{9D8B030D-6E8A-4147-A177-3AD203B41FA5}">
                      <a16:colId xmlns:a16="http://schemas.microsoft.com/office/drawing/2014/main" val="1227620819"/>
                    </a:ext>
                  </a:extLst>
                </a:gridCol>
              </a:tblGrid>
              <a:tr h="161925">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0125173"/>
                  </a:ext>
                </a:extLst>
              </a:tr>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7047714"/>
                  </a:ext>
                </a:extLst>
              </a:tr>
              <a:tr h="161925">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164301945"/>
                  </a:ext>
                </a:extLst>
              </a:tr>
              <a:tr h="161925">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$ 27.614,79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528166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426452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680367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420229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2810781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3949120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8659904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65141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527797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459631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1413532"/>
                  </a:ext>
                </a:extLst>
              </a:tr>
              <a:tr h="161925">
                <a:tc>
                  <a:txBody>
                    <a:bodyPr/>
                    <a:lstStyle/>
                    <a:p>
                      <a:pPr algn="l" rtl="0" fontAlgn="ctr"/>
                      <a:r>
                        <a:rPr lang="es-CO" sz="900" b="0" i="0" u="none" strike="noStrike" dirty="0">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937908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8005291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5950218"/>
                  </a:ext>
                </a:extLst>
              </a:tr>
              <a:tr h="32385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248026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$ 1.169,96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$ 1.134,62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1501676"/>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A802722-865C-52DB-9C63-8DCDD6EC98A9}"/>
              </a:ext>
            </a:extLst>
          </p:cNvPr>
          <p:cNvGraphicFramePr>
            <a:graphicFrameLocks noGrp="1"/>
          </p:cNvGraphicFramePr>
          <p:nvPr/>
        </p:nvGraphicFramePr>
        <p:xfrm>
          <a:off x="2571750" y="1825921"/>
          <a:ext cx="9207501" cy="3724275"/>
        </p:xfrm>
        <a:graphic>
          <a:graphicData uri="http://schemas.openxmlformats.org/drawingml/2006/table">
            <a:tbl>
              <a:tblPr/>
              <a:tblGrid>
                <a:gridCol w="1522950">
                  <a:extLst>
                    <a:ext uri="{9D8B030D-6E8A-4147-A177-3AD203B41FA5}">
                      <a16:colId xmlns:a16="http://schemas.microsoft.com/office/drawing/2014/main" val="3133799278"/>
                    </a:ext>
                  </a:extLst>
                </a:gridCol>
                <a:gridCol w="748784">
                  <a:extLst>
                    <a:ext uri="{9D8B030D-6E8A-4147-A177-3AD203B41FA5}">
                      <a16:colId xmlns:a16="http://schemas.microsoft.com/office/drawing/2014/main" val="1767775056"/>
                    </a:ext>
                  </a:extLst>
                </a:gridCol>
                <a:gridCol w="1231051">
                  <a:extLst>
                    <a:ext uri="{9D8B030D-6E8A-4147-A177-3AD203B41FA5}">
                      <a16:colId xmlns:a16="http://schemas.microsoft.com/office/drawing/2014/main" val="1057950630"/>
                    </a:ext>
                  </a:extLst>
                </a:gridCol>
                <a:gridCol w="989917">
                  <a:extLst>
                    <a:ext uri="{9D8B030D-6E8A-4147-A177-3AD203B41FA5}">
                      <a16:colId xmlns:a16="http://schemas.microsoft.com/office/drawing/2014/main" val="3195057489"/>
                    </a:ext>
                  </a:extLst>
                </a:gridCol>
                <a:gridCol w="1284989">
                  <a:extLst>
                    <a:ext uri="{9D8B030D-6E8A-4147-A177-3AD203B41FA5}">
                      <a16:colId xmlns:a16="http://schemas.microsoft.com/office/drawing/2014/main" val="1991293856"/>
                    </a:ext>
                  </a:extLst>
                </a:gridCol>
                <a:gridCol w="675809">
                  <a:extLst>
                    <a:ext uri="{9D8B030D-6E8A-4147-A177-3AD203B41FA5}">
                      <a16:colId xmlns:a16="http://schemas.microsoft.com/office/drawing/2014/main" val="2932367760"/>
                    </a:ext>
                  </a:extLst>
                </a:gridCol>
                <a:gridCol w="1091447">
                  <a:extLst>
                    <a:ext uri="{9D8B030D-6E8A-4147-A177-3AD203B41FA5}">
                      <a16:colId xmlns:a16="http://schemas.microsoft.com/office/drawing/2014/main" val="1073294687"/>
                    </a:ext>
                  </a:extLst>
                </a:gridCol>
                <a:gridCol w="748784">
                  <a:extLst>
                    <a:ext uri="{9D8B030D-6E8A-4147-A177-3AD203B41FA5}">
                      <a16:colId xmlns:a16="http://schemas.microsoft.com/office/drawing/2014/main" val="1744560726"/>
                    </a:ext>
                  </a:extLst>
                </a:gridCol>
                <a:gridCol w="913770">
                  <a:extLst>
                    <a:ext uri="{9D8B030D-6E8A-4147-A177-3AD203B41FA5}">
                      <a16:colId xmlns:a16="http://schemas.microsoft.com/office/drawing/2014/main" val="1564530680"/>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73045523"/>
                  </a:ext>
                </a:extLst>
              </a:tr>
              <a:tr h="161925">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55708814"/>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8807005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829876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016736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08275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282899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672281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3315076"/>
                  </a:ext>
                </a:extLst>
              </a:tr>
              <a:tr h="323850">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439364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19501569"/>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5711680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5855006"/>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1798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82526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41036823"/>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5473118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9263841"/>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9031911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81007220"/>
                  </a:ext>
                </a:extLst>
              </a:tr>
            </a:tbl>
          </a:graphicData>
        </a:graphic>
      </p:graphicFrame>
    </p:spTree>
    <p:extLst>
      <p:ext uri="{BB962C8B-B14F-4D97-AF65-F5344CB8AC3E}">
        <p14:creationId xmlns:p14="http://schemas.microsoft.com/office/powerpoint/2010/main" val="3799166250"/>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F6A5091-8EC6-7146-D7BD-A10667A01230}"/>
              </a:ext>
            </a:extLst>
          </p:cNvPr>
          <p:cNvGraphicFramePr>
            <a:graphicFrameLocks noGrp="1"/>
          </p:cNvGraphicFramePr>
          <p:nvPr/>
        </p:nvGraphicFramePr>
        <p:xfrm>
          <a:off x="2709669" y="1206223"/>
          <a:ext cx="9228479" cy="4811498"/>
        </p:xfrm>
        <a:graphic>
          <a:graphicData uri="http://schemas.openxmlformats.org/drawingml/2006/table">
            <a:tbl>
              <a:tblPr/>
              <a:tblGrid>
                <a:gridCol w="1526420">
                  <a:extLst>
                    <a:ext uri="{9D8B030D-6E8A-4147-A177-3AD203B41FA5}">
                      <a16:colId xmlns:a16="http://schemas.microsoft.com/office/drawing/2014/main" val="3081724457"/>
                    </a:ext>
                  </a:extLst>
                </a:gridCol>
                <a:gridCol w="750490">
                  <a:extLst>
                    <a:ext uri="{9D8B030D-6E8A-4147-A177-3AD203B41FA5}">
                      <a16:colId xmlns:a16="http://schemas.microsoft.com/office/drawing/2014/main" val="918916064"/>
                    </a:ext>
                  </a:extLst>
                </a:gridCol>
                <a:gridCol w="1233856">
                  <a:extLst>
                    <a:ext uri="{9D8B030D-6E8A-4147-A177-3AD203B41FA5}">
                      <a16:colId xmlns:a16="http://schemas.microsoft.com/office/drawing/2014/main" val="552211211"/>
                    </a:ext>
                  </a:extLst>
                </a:gridCol>
                <a:gridCol w="992172">
                  <a:extLst>
                    <a:ext uri="{9D8B030D-6E8A-4147-A177-3AD203B41FA5}">
                      <a16:colId xmlns:a16="http://schemas.microsoft.com/office/drawing/2014/main" val="2414246071"/>
                    </a:ext>
                  </a:extLst>
                </a:gridCol>
                <a:gridCol w="1287917">
                  <a:extLst>
                    <a:ext uri="{9D8B030D-6E8A-4147-A177-3AD203B41FA5}">
                      <a16:colId xmlns:a16="http://schemas.microsoft.com/office/drawing/2014/main" val="3496603342"/>
                    </a:ext>
                  </a:extLst>
                </a:gridCol>
                <a:gridCol w="677348">
                  <a:extLst>
                    <a:ext uri="{9D8B030D-6E8A-4147-A177-3AD203B41FA5}">
                      <a16:colId xmlns:a16="http://schemas.microsoft.com/office/drawing/2014/main" val="4268131550"/>
                    </a:ext>
                  </a:extLst>
                </a:gridCol>
                <a:gridCol w="1093934">
                  <a:extLst>
                    <a:ext uri="{9D8B030D-6E8A-4147-A177-3AD203B41FA5}">
                      <a16:colId xmlns:a16="http://schemas.microsoft.com/office/drawing/2014/main" val="1039791458"/>
                    </a:ext>
                  </a:extLst>
                </a:gridCol>
                <a:gridCol w="750490">
                  <a:extLst>
                    <a:ext uri="{9D8B030D-6E8A-4147-A177-3AD203B41FA5}">
                      <a16:colId xmlns:a16="http://schemas.microsoft.com/office/drawing/2014/main" val="2623157689"/>
                    </a:ext>
                  </a:extLst>
                </a:gridCol>
                <a:gridCol w="915852">
                  <a:extLst>
                    <a:ext uri="{9D8B030D-6E8A-4147-A177-3AD203B41FA5}">
                      <a16:colId xmlns:a16="http://schemas.microsoft.com/office/drawing/2014/main" val="802281917"/>
                    </a:ext>
                  </a:extLst>
                </a:gridCol>
              </a:tblGrid>
              <a:tr h="161651">
                <a:tc gridSpan="9">
                  <a:txBody>
                    <a:bodyPr/>
                    <a:lstStyle/>
                    <a:p>
                      <a:pPr algn="ctr" fontAlgn="ctr"/>
                      <a:r>
                        <a:rPr lang="es-MX" sz="900" b="1" i="0" u="none" strike="noStrike">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08958548"/>
                  </a:ext>
                </a:extLst>
              </a:tr>
              <a:tr h="48495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83692062"/>
                  </a:ext>
                </a:extLst>
              </a:tr>
              <a:tr h="161651">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20552303"/>
                  </a:ext>
                </a:extLst>
              </a:tr>
              <a:tr h="161651">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12854778"/>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2122904"/>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8346100"/>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38249035"/>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777973"/>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70525535"/>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8539232"/>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0257892"/>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0376178"/>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8139293"/>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25315339"/>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02007278"/>
                  </a:ext>
                </a:extLst>
              </a:tr>
              <a:tr h="304285">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3801200"/>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$ 344,09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8201559"/>
                  </a:ext>
                </a:extLst>
              </a:tr>
              <a:tr h="161651">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48568319"/>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1228113"/>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00172429"/>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3552914"/>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8405122"/>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0303441"/>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18855180"/>
                  </a:ext>
                </a:extLst>
              </a:tr>
              <a:tr h="304285">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5695673"/>
                  </a:ext>
                </a:extLst>
              </a:tr>
              <a:tr h="16165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3940771"/>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738AE0B-DA75-2AF8-FDB0-3C99FD94D6C6}"/>
              </a:ext>
            </a:extLst>
          </p:cNvPr>
          <p:cNvGraphicFramePr>
            <a:graphicFrameLocks noGrp="1"/>
          </p:cNvGraphicFramePr>
          <p:nvPr/>
        </p:nvGraphicFramePr>
        <p:xfrm>
          <a:off x="2571750" y="2017223"/>
          <a:ext cx="9207501" cy="2914650"/>
        </p:xfrm>
        <a:graphic>
          <a:graphicData uri="http://schemas.openxmlformats.org/drawingml/2006/table">
            <a:tbl>
              <a:tblPr/>
              <a:tblGrid>
                <a:gridCol w="1522950">
                  <a:extLst>
                    <a:ext uri="{9D8B030D-6E8A-4147-A177-3AD203B41FA5}">
                      <a16:colId xmlns:a16="http://schemas.microsoft.com/office/drawing/2014/main" val="4214843072"/>
                    </a:ext>
                  </a:extLst>
                </a:gridCol>
                <a:gridCol w="748784">
                  <a:extLst>
                    <a:ext uri="{9D8B030D-6E8A-4147-A177-3AD203B41FA5}">
                      <a16:colId xmlns:a16="http://schemas.microsoft.com/office/drawing/2014/main" val="4061273538"/>
                    </a:ext>
                  </a:extLst>
                </a:gridCol>
                <a:gridCol w="1231051">
                  <a:extLst>
                    <a:ext uri="{9D8B030D-6E8A-4147-A177-3AD203B41FA5}">
                      <a16:colId xmlns:a16="http://schemas.microsoft.com/office/drawing/2014/main" val="184029081"/>
                    </a:ext>
                  </a:extLst>
                </a:gridCol>
                <a:gridCol w="989917">
                  <a:extLst>
                    <a:ext uri="{9D8B030D-6E8A-4147-A177-3AD203B41FA5}">
                      <a16:colId xmlns:a16="http://schemas.microsoft.com/office/drawing/2014/main" val="320412200"/>
                    </a:ext>
                  </a:extLst>
                </a:gridCol>
                <a:gridCol w="1284989">
                  <a:extLst>
                    <a:ext uri="{9D8B030D-6E8A-4147-A177-3AD203B41FA5}">
                      <a16:colId xmlns:a16="http://schemas.microsoft.com/office/drawing/2014/main" val="715257188"/>
                    </a:ext>
                  </a:extLst>
                </a:gridCol>
                <a:gridCol w="675809">
                  <a:extLst>
                    <a:ext uri="{9D8B030D-6E8A-4147-A177-3AD203B41FA5}">
                      <a16:colId xmlns:a16="http://schemas.microsoft.com/office/drawing/2014/main" val="1107179801"/>
                    </a:ext>
                  </a:extLst>
                </a:gridCol>
                <a:gridCol w="1091447">
                  <a:extLst>
                    <a:ext uri="{9D8B030D-6E8A-4147-A177-3AD203B41FA5}">
                      <a16:colId xmlns:a16="http://schemas.microsoft.com/office/drawing/2014/main" val="278895251"/>
                    </a:ext>
                  </a:extLst>
                </a:gridCol>
                <a:gridCol w="748784">
                  <a:extLst>
                    <a:ext uri="{9D8B030D-6E8A-4147-A177-3AD203B41FA5}">
                      <a16:colId xmlns:a16="http://schemas.microsoft.com/office/drawing/2014/main" val="1087505081"/>
                    </a:ext>
                  </a:extLst>
                </a:gridCol>
                <a:gridCol w="913770">
                  <a:extLst>
                    <a:ext uri="{9D8B030D-6E8A-4147-A177-3AD203B41FA5}">
                      <a16:colId xmlns:a16="http://schemas.microsoft.com/office/drawing/2014/main" val="2635598860"/>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73576795"/>
                  </a:ext>
                </a:extLst>
              </a:tr>
              <a:tr h="161925">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702852893"/>
                  </a:ext>
                </a:extLst>
              </a:tr>
              <a:tr h="161925">
                <a:tc>
                  <a:txBody>
                    <a:bodyPr/>
                    <a:lstStyle/>
                    <a:p>
                      <a:pPr algn="l" rtl="0" fontAlgn="ctr"/>
                      <a:r>
                        <a:rPr lang="es-CO" sz="900" b="1" i="0" u="none" strike="noStrike" dirty="0">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8859715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434332"/>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1840849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028636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4863619"/>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0259015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758916"/>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2179648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62742691"/>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2210814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2672219"/>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444330"/>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371122"/>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60F1B31-6D7D-70BA-166E-A42B6030EFD6}"/>
              </a:ext>
            </a:extLst>
          </p:cNvPr>
          <p:cNvGraphicFramePr>
            <a:graphicFrameLocks noGrp="1"/>
          </p:cNvGraphicFramePr>
          <p:nvPr/>
        </p:nvGraphicFramePr>
        <p:xfrm>
          <a:off x="2571750" y="1512276"/>
          <a:ext cx="8280106" cy="4351566"/>
        </p:xfrm>
        <a:graphic>
          <a:graphicData uri="http://schemas.openxmlformats.org/drawingml/2006/table">
            <a:tbl>
              <a:tblPr/>
              <a:tblGrid>
                <a:gridCol w="1369556">
                  <a:extLst>
                    <a:ext uri="{9D8B030D-6E8A-4147-A177-3AD203B41FA5}">
                      <a16:colId xmlns:a16="http://schemas.microsoft.com/office/drawing/2014/main" val="1287632197"/>
                    </a:ext>
                  </a:extLst>
                </a:gridCol>
                <a:gridCol w="673365">
                  <a:extLst>
                    <a:ext uri="{9D8B030D-6E8A-4147-A177-3AD203B41FA5}">
                      <a16:colId xmlns:a16="http://schemas.microsoft.com/office/drawing/2014/main" val="821190725"/>
                    </a:ext>
                  </a:extLst>
                </a:gridCol>
                <a:gridCol w="1107057">
                  <a:extLst>
                    <a:ext uri="{9D8B030D-6E8A-4147-A177-3AD203B41FA5}">
                      <a16:colId xmlns:a16="http://schemas.microsoft.com/office/drawing/2014/main" val="704628783"/>
                    </a:ext>
                  </a:extLst>
                </a:gridCol>
                <a:gridCol w="890211">
                  <a:extLst>
                    <a:ext uri="{9D8B030D-6E8A-4147-A177-3AD203B41FA5}">
                      <a16:colId xmlns:a16="http://schemas.microsoft.com/office/drawing/2014/main" val="3004502016"/>
                    </a:ext>
                  </a:extLst>
                </a:gridCol>
                <a:gridCol w="1155563">
                  <a:extLst>
                    <a:ext uri="{9D8B030D-6E8A-4147-A177-3AD203B41FA5}">
                      <a16:colId xmlns:a16="http://schemas.microsoft.com/office/drawing/2014/main" val="4102799269"/>
                    </a:ext>
                  </a:extLst>
                </a:gridCol>
                <a:gridCol w="607740">
                  <a:extLst>
                    <a:ext uri="{9D8B030D-6E8A-4147-A177-3AD203B41FA5}">
                      <a16:colId xmlns:a16="http://schemas.microsoft.com/office/drawing/2014/main" val="1631900710"/>
                    </a:ext>
                  </a:extLst>
                </a:gridCol>
                <a:gridCol w="981515">
                  <a:extLst>
                    <a:ext uri="{9D8B030D-6E8A-4147-A177-3AD203B41FA5}">
                      <a16:colId xmlns:a16="http://schemas.microsoft.com/office/drawing/2014/main" val="1013661738"/>
                    </a:ext>
                  </a:extLst>
                </a:gridCol>
                <a:gridCol w="673365">
                  <a:extLst>
                    <a:ext uri="{9D8B030D-6E8A-4147-A177-3AD203B41FA5}">
                      <a16:colId xmlns:a16="http://schemas.microsoft.com/office/drawing/2014/main" val="3419053409"/>
                    </a:ext>
                  </a:extLst>
                </a:gridCol>
                <a:gridCol w="821734">
                  <a:extLst>
                    <a:ext uri="{9D8B030D-6E8A-4147-A177-3AD203B41FA5}">
                      <a16:colId xmlns:a16="http://schemas.microsoft.com/office/drawing/2014/main" val="767272942"/>
                    </a:ext>
                  </a:extLst>
                </a:gridCol>
              </a:tblGrid>
              <a:tr h="145616">
                <a:tc gridSpan="9">
                  <a:txBody>
                    <a:bodyPr/>
                    <a:lstStyle/>
                    <a:p>
                      <a:pPr algn="ctr" fontAlgn="ctr"/>
                      <a:r>
                        <a:rPr lang="es-MX" sz="900" b="1" i="0" u="none" strike="noStrike">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41614239"/>
                  </a:ext>
                </a:extLst>
              </a:tr>
              <a:tr h="436847">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66861391"/>
                  </a:ext>
                </a:extLst>
              </a:tr>
              <a:tr h="145616">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597826916"/>
                  </a:ext>
                </a:extLst>
              </a:tr>
              <a:tr h="145616">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$ 24.997,73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79905991"/>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2541931"/>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8430946"/>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1878173"/>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49202685"/>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4080872"/>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6900912"/>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3382728"/>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0967081"/>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2555854"/>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3973111"/>
                  </a:ext>
                </a:extLst>
              </a:tr>
              <a:tr h="274100">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1184916"/>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$ 572,22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$ 531,67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69438786"/>
                  </a:ext>
                </a:extLst>
              </a:tr>
              <a:tr h="14561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32655556"/>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24023850"/>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047196"/>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2127565"/>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8453702"/>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4667277"/>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1685593"/>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9574436"/>
                  </a:ext>
                </a:extLst>
              </a:tr>
              <a:tr h="291231">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7592029"/>
                  </a:ext>
                </a:extLst>
              </a:tr>
              <a:tr h="14561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1999428"/>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marzo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E4F4875-7D23-1CA6-8C43-37A0876F4A42}"/>
              </a:ext>
            </a:extLst>
          </p:cNvPr>
          <p:cNvGraphicFramePr>
            <a:graphicFrameLocks noGrp="1"/>
          </p:cNvGraphicFramePr>
          <p:nvPr/>
        </p:nvGraphicFramePr>
        <p:xfrm>
          <a:off x="2566193" y="1977672"/>
          <a:ext cx="9207501" cy="3886200"/>
        </p:xfrm>
        <a:graphic>
          <a:graphicData uri="http://schemas.openxmlformats.org/drawingml/2006/table">
            <a:tbl>
              <a:tblPr/>
              <a:tblGrid>
                <a:gridCol w="1522950">
                  <a:extLst>
                    <a:ext uri="{9D8B030D-6E8A-4147-A177-3AD203B41FA5}">
                      <a16:colId xmlns:a16="http://schemas.microsoft.com/office/drawing/2014/main" val="1798128672"/>
                    </a:ext>
                  </a:extLst>
                </a:gridCol>
                <a:gridCol w="748784">
                  <a:extLst>
                    <a:ext uri="{9D8B030D-6E8A-4147-A177-3AD203B41FA5}">
                      <a16:colId xmlns:a16="http://schemas.microsoft.com/office/drawing/2014/main" val="2481373850"/>
                    </a:ext>
                  </a:extLst>
                </a:gridCol>
                <a:gridCol w="1231051">
                  <a:extLst>
                    <a:ext uri="{9D8B030D-6E8A-4147-A177-3AD203B41FA5}">
                      <a16:colId xmlns:a16="http://schemas.microsoft.com/office/drawing/2014/main" val="1211766731"/>
                    </a:ext>
                  </a:extLst>
                </a:gridCol>
                <a:gridCol w="989917">
                  <a:extLst>
                    <a:ext uri="{9D8B030D-6E8A-4147-A177-3AD203B41FA5}">
                      <a16:colId xmlns:a16="http://schemas.microsoft.com/office/drawing/2014/main" val="3689897041"/>
                    </a:ext>
                  </a:extLst>
                </a:gridCol>
                <a:gridCol w="1284989">
                  <a:extLst>
                    <a:ext uri="{9D8B030D-6E8A-4147-A177-3AD203B41FA5}">
                      <a16:colId xmlns:a16="http://schemas.microsoft.com/office/drawing/2014/main" val="2825821834"/>
                    </a:ext>
                  </a:extLst>
                </a:gridCol>
                <a:gridCol w="675809">
                  <a:extLst>
                    <a:ext uri="{9D8B030D-6E8A-4147-A177-3AD203B41FA5}">
                      <a16:colId xmlns:a16="http://schemas.microsoft.com/office/drawing/2014/main" val="4093515541"/>
                    </a:ext>
                  </a:extLst>
                </a:gridCol>
                <a:gridCol w="1091447">
                  <a:extLst>
                    <a:ext uri="{9D8B030D-6E8A-4147-A177-3AD203B41FA5}">
                      <a16:colId xmlns:a16="http://schemas.microsoft.com/office/drawing/2014/main" val="2150593780"/>
                    </a:ext>
                  </a:extLst>
                </a:gridCol>
                <a:gridCol w="748784">
                  <a:extLst>
                    <a:ext uri="{9D8B030D-6E8A-4147-A177-3AD203B41FA5}">
                      <a16:colId xmlns:a16="http://schemas.microsoft.com/office/drawing/2014/main" val="3352357173"/>
                    </a:ext>
                  </a:extLst>
                </a:gridCol>
                <a:gridCol w="913770">
                  <a:extLst>
                    <a:ext uri="{9D8B030D-6E8A-4147-A177-3AD203B41FA5}">
                      <a16:colId xmlns:a16="http://schemas.microsoft.com/office/drawing/2014/main" val="2965732596"/>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36659322"/>
                  </a:ext>
                </a:extLst>
              </a:tr>
              <a:tr h="161925">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73795414"/>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71087512"/>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86557302"/>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3549358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0877420"/>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0291408"/>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8529571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6143762"/>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2127632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1582742"/>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11676302"/>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151694"/>
                  </a:ext>
                </a:extLst>
              </a:tr>
              <a:tr h="161925">
                <a:tc>
                  <a:txBody>
                    <a:bodyPr/>
                    <a:lstStyle/>
                    <a:p>
                      <a:pPr algn="l" rtl="0" fontAlgn="ctr"/>
                      <a:r>
                        <a:rPr lang="es-CO" sz="9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1212727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6298435"/>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4354478"/>
                  </a:ext>
                </a:extLst>
              </a:tr>
              <a:tr h="323850">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6373436"/>
                  </a:ext>
                </a:extLst>
              </a:tr>
              <a:tr h="323850">
                <a:tc>
                  <a:txBody>
                    <a:bodyPr/>
                    <a:lstStyle/>
                    <a:p>
                      <a:pPr algn="l" rtl="0" fontAlgn="ctr"/>
                      <a:r>
                        <a:rPr lang="es-CO" sz="9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0197556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082785"/>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febrero de 2018 al </a:t>
            </a:r>
            <a:r>
              <a:rPr lang="es-MX" sz="900" dirty="0">
                <a:solidFill>
                  <a:schemeClr val="accent1">
                    <a:lumMod val="50000"/>
                  </a:schemeClr>
                </a:solidFill>
              </a:rPr>
              <a:t>el 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FDB5A85-0ECF-AAD7-3773-42FE5FE86267}"/>
              </a:ext>
            </a:extLst>
          </p:cNvPr>
          <p:cNvGraphicFramePr>
            <a:graphicFrameLocks noGrp="1"/>
          </p:cNvGraphicFramePr>
          <p:nvPr>
            <p:extLst>
              <p:ext uri="{D42A27DB-BD31-4B8C-83A1-F6EECF244321}">
                <p14:modId xmlns:p14="http://schemas.microsoft.com/office/powerpoint/2010/main" val="3185123285"/>
              </p:ext>
            </p:extLst>
          </p:nvPr>
        </p:nvGraphicFramePr>
        <p:xfrm>
          <a:off x="398564" y="2619749"/>
          <a:ext cx="11420394" cy="3357968"/>
        </p:xfrm>
        <a:graphic>
          <a:graphicData uri="http://schemas.openxmlformats.org/drawingml/2006/table">
            <a:tbl>
              <a:tblPr/>
              <a:tblGrid>
                <a:gridCol w="794462">
                  <a:extLst>
                    <a:ext uri="{9D8B030D-6E8A-4147-A177-3AD203B41FA5}">
                      <a16:colId xmlns:a16="http://schemas.microsoft.com/office/drawing/2014/main" val="4047254699"/>
                    </a:ext>
                  </a:extLst>
                </a:gridCol>
                <a:gridCol w="926873">
                  <a:extLst>
                    <a:ext uri="{9D8B030D-6E8A-4147-A177-3AD203B41FA5}">
                      <a16:colId xmlns:a16="http://schemas.microsoft.com/office/drawing/2014/main" val="683832934"/>
                    </a:ext>
                  </a:extLst>
                </a:gridCol>
                <a:gridCol w="185374">
                  <a:extLst>
                    <a:ext uri="{9D8B030D-6E8A-4147-A177-3AD203B41FA5}">
                      <a16:colId xmlns:a16="http://schemas.microsoft.com/office/drawing/2014/main" val="3545119127"/>
                    </a:ext>
                  </a:extLst>
                </a:gridCol>
                <a:gridCol w="794462">
                  <a:extLst>
                    <a:ext uri="{9D8B030D-6E8A-4147-A177-3AD203B41FA5}">
                      <a16:colId xmlns:a16="http://schemas.microsoft.com/office/drawing/2014/main" val="983236736"/>
                    </a:ext>
                  </a:extLst>
                </a:gridCol>
                <a:gridCol w="1046042">
                  <a:extLst>
                    <a:ext uri="{9D8B030D-6E8A-4147-A177-3AD203B41FA5}">
                      <a16:colId xmlns:a16="http://schemas.microsoft.com/office/drawing/2014/main" val="3788136529"/>
                    </a:ext>
                  </a:extLst>
                </a:gridCol>
                <a:gridCol w="185374">
                  <a:extLst>
                    <a:ext uri="{9D8B030D-6E8A-4147-A177-3AD203B41FA5}">
                      <a16:colId xmlns:a16="http://schemas.microsoft.com/office/drawing/2014/main" val="4151461912"/>
                    </a:ext>
                  </a:extLst>
                </a:gridCol>
                <a:gridCol w="794462">
                  <a:extLst>
                    <a:ext uri="{9D8B030D-6E8A-4147-A177-3AD203B41FA5}">
                      <a16:colId xmlns:a16="http://schemas.microsoft.com/office/drawing/2014/main" val="2375489520"/>
                    </a:ext>
                  </a:extLst>
                </a:gridCol>
                <a:gridCol w="926873">
                  <a:extLst>
                    <a:ext uri="{9D8B030D-6E8A-4147-A177-3AD203B41FA5}">
                      <a16:colId xmlns:a16="http://schemas.microsoft.com/office/drawing/2014/main" val="100645454"/>
                    </a:ext>
                  </a:extLst>
                </a:gridCol>
                <a:gridCol w="185374">
                  <a:extLst>
                    <a:ext uri="{9D8B030D-6E8A-4147-A177-3AD203B41FA5}">
                      <a16:colId xmlns:a16="http://schemas.microsoft.com/office/drawing/2014/main" val="1481440635"/>
                    </a:ext>
                  </a:extLst>
                </a:gridCol>
                <a:gridCol w="794462">
                  <a:extLst>
                    <a:ext uri="{9D8B030D-6E8A-4147-A177-3AD203B41FA5}">
                      <a16:colId xmlns:a16="http://schemas.microsoft.com/office/drawing/2014/main" val="3653387240"/>
                    </a:ext>
                  </a:extLst>
                </a:gridCol>
                <a:gridCol w="903703">
                  <a:extLst>
                    <a:ext uri="{9D8B030D-6E8A-4147-A177-3AD203B41FA5}">
                      <a16:colId xmlns:a16="http://schemas.microsoft.com/office/drawing/2014/main" val="1798438339"/>
                    </a:ext>
                  </a:extLst>
                </a:gridCol>
                <a:gridCol w="185374">
                  <a:extLst>
                    <a:ext uri="{9D8B030D-6E8A-4147-A177-3AD203B41FA5}">
                      <a16:colId xmlns:a16="http://schemas.microsoft.com/office/drawing/2014/main" val="3909402113"/>
                    </a:ext>
                  </a:extLst>
                </a:gridCol>
                <a:gridCol w="794462">
                  <a:extLst>
                    <a:ext uri="{9D8B030D-6E8A-4147-A177-3AD203B41FA5}">
                      <a16:colId xmlns:a16="http://schemas.microsoft.com/office/drawing/2014/main" val="2749586813"/>
                    </a:ext>
                  </a:extLst>
                </a:gridCol>
                <a:gridCol w="940114">
                  <a:extLst>
                    <a:ext uri="{9D8B030D-6E8A-4147-A177-3AD203B41FA5}">
                      <a16:colId xmlns:a16="http://schemas.microsoft.com/office/drawing/2014/main" val="2382856917"/>
                    </a:ext>
                  </a:extLst>
                </a:gridCol>
                <a:gridCol w="185374">
                  <a:extLst>
                    <a:ext uri="{9D8B030D-6E8A-4147-A177-3AD203B41FA5}">
                      <a16:colId xmlns:a16="http://schemas.microsoft.com/office/drawing/2014/main" val="492690547"/>
                    </a:ext>
                  </a:extLst>
                </a:gridCol>
                <a:gridCol w="794462">
                  <a:extLst>
                    <a:ext uri="{9D8B030D-6E8A-4147-A177-3AD203B41FA5}">
                      <a16:colId xmlns:a16="http://schemas.microsoft.com/office/drawing/2014/main" val="946837178"/>
                    </a:ext>
                  </a:extLst>
                </a:gridCol>
                <a:gridCol w="983147">
                  <a:extLst>
                    <a:ext uri="{9D8B030D-6E8A-4147-A177-3AD203B41FA5}">
                      <a16:colId xmlns:a16="http://schemas.microsoft.com/office/drawing/2014/main" val="1191142065"/>
                    </a:ext>
                  </a:extLst>
                </a:gridCol>
              </a:tblGrid>
              <a:tr h="455883">
                <a:tc>
                  <a:txBody>
                    <a:bodyPr/>
                    <a:lstStyle/>
                    <a:p>
                      <a:pPr algn="ctr" rtl="0" fontAlgn="ctr"/>
                      <a:r>
                        <a:rPr lang="es-CO" sz="12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1483996"/>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50634338"/>
                  </a:ext>
                </a:extLst>
              </a:tr>
              <a:tr h="222382">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321665319"/>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227393"/>
                  </a:ext>
                </a:extLst>
              </a:tr>
              <a:tr h="222382">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204059383"/>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6655083"/>
                  </a:ext>
                </a:extLst>
              </a:tr>
              <a:tr h="222382">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1599629902"/>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50083354"/>
                  </a:ext>
                </a:extLst>
              </a:tr>
              <a:tr h="222382">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1602587642"/>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11713264"/>
                  </a:ext>
                </a:extLst>
              </a:tr>
              <a:tr h="222382">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2120949975"/>
                  </a:ext>
                </a:extLst>
              </a:tr>
              <a:tr h="222382">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11176898"/>
                  </a:ext>
                </a:extLst>
              </a:tr>
              <a:tr h="222382">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725914831"/>
                  </a:ext>
                </a:extLst>
              </a:tr>
              <a:tr h="233501">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00025142"/>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1011</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00800"/>
            <a:ext cx="5622588" cy="307777"/>
          </a:xfrm>
          <a:prstGeom prst="rect">
            <a:avLst/>
          </a:prstGeom>
          <a:noFill/>
        </p:spPr>
        <p:txBody>
          <a:bodyPr wrap="square" rtlCol="0">
            <a:spAutoFit/>
          </a:bodyPr>
          <a:lstStyle/>
          <a:p>
            <a:r>
              <a:rPr lang="es-MX" sz="1400" b="1" dirty="0">
                <a:solidFill>
                  <a:schemeClr val="accent1">
                    <a:lumMod val="50000"/>
                  </a:schemeClr>
                </a:solidFill>
              </a:rPr>
              <a:t>*Nota: las SAC anuladas no se tiene en cuenta en el total de SAC </a:t>
            </a:r>
            <a:endParaRPr lang="es-CO" sz="1400" b="1" dirty="0">
              <a:solidFill>
                <a:schemeClr val="accent1">
                  <a:lumMod val="50000"/>
                </a:schemeClr>
              </a:solidFill>
            </a:endParaRPr>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760720" y="1735848"/>
          <a:ext cx="9508351" cy="4535047"/>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 Marzo</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825948" y="1521264"/>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1011</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803564" y="1922733"/>
          <a:ext cx="8525163"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1011</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609600" y="2198256"/>
          <a:ext cx="9818255" cy="397401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68</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876301" y="2211612"/>
          <a:ext cx="10355117" cy="397879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6721" y="1728947"/>
          <a:ext cx="11358557" cy="4239774"/>
        </p:xfrm>
        <a:graphic>
          <a:graphicData uri="http://schemas.openxmlformats.org/drawingml/2006/table">
            <a:tbl>
              <a:tblPr firstRow="1" bandRow="1">
                <a:tableStyleId>{93296810-A885-4BE3-A3E7-6D5BEEA58F35}</a:tableStyleId>
              </a:tblPr>
              <a:tblGrid>
                <a:gridCol w="663670">
                  <a:extLst>
                    <a:ext uri="{9D8B030D-6E8A-4147-A177-3AD203B41FA5}">
                      <a16:colId xmlns:a16="http://schemas.microsoft.com/office/drawing/2014/main" val="2457421865"/>
                    </a:ext>
                  </a:extLst>
                </a:gridCol>
                <a:gridCol w="2490455">
                  <a:extLst>
                    <a:ext uri="{9D8B030D-6E8A-4147-A177-3AD203B41FA5}">
                      <a16:colId xmlns:a16="http://schemas.microsoft.com/office/drawing/2014/main" val="3367632477"/>
                    </a:ext>
                  </a:extLst>
                </a:gridCol>
                <a:gridCol w="2932871">
                  <a:extLst>
                    <a:ext uri="{9D8B030D-6E8A-4147-A177-3AD203B41FA5}">
                      <a16:colId xmlns:a16="http://schemas.microsoft.com/office/drawing/2014/main" val="2128136495"/>
                    </a:ext>
                  </a:extLst>
                </a:gridCol>
                <a:gridCol w="1987211">
                  <a:extLst>
                    <a:ext uri="{9D8B030D-6E8A-4147-A177-3AD203B41FA5}">
                      <a16:colId xmlns:a16="http://schemas.microsoft.com/office/drawing/2014/main" val="2362186750"/>
                    </a:ext>
                  </a:extLst>
                </a:gridCol>
                <a:gridCol w="3284350">
                  <a:extLst>
                    <a:ext uri="{9D8B030D-6E8A-4147-A177-3AD203B41FA5}">
                      <a16:colId xmlns:a16="http://schemas.microsoft.com/office/drawing/2014/main" val="2582448820"/>
                    </a:ext>
                  </a:extLst>
                </a:gridCol>
              </a:tblGrid>
              <a:tr h="709269">
                <a:tc>
                  <a:txBody>
                    <a:bodyPr/>
                    <a:lstStyle/>
                    <a:p>
                      <a:pPr algn="ctr"/>
                      <a:r>
                        <a:rPr lang="es-CO" sz="1600" dirty="0">
                          <a:solidFill>
                            <a:schemeClr val="bg1"/>
                          </a:solidFill>
                        </a:rPr>
                        <a:t>SAC</a:t>
                      </a:r>
                    </a:p>
                  </a:txBody>
                  <a:tcPr/>
                </a:tc>
                <a:tc>
                  <a:txBody>
                    <a:bodyPr/>
                    <a:lstStyle/>
                    <a:p>
                      <a:pPr algn="ctr"/>
                      <a:r>
                        <a:rPr lang="es-CO" sz="1600" dirty="0">
                          <a:solidFill>
                            <a:schemeClr val="bg1"/>
                          </a:solidFill>
                        </a:rPr>
                        <a:t>TEMA</a:t>
                      </a:r>
                    </a:p>
                  </a:txBody>
                  <a:tcPr/>
                </a:tc>
                <a:tc>
                  <a:txBody>
                    <a:bodyPr/>
                    <a:lstStyle/>
                    <a:p>
                      <a:pPr algn="ctr"/>
                      <a:r>
                        <a:rPr lang="es-CO" sz="1600" dirty="0">
                          <a:solidFill>
                            <a:schemeClr val="bg1"/>
                          </a:solidFill>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rPr>
                        <a:t>ESTADO</a:t>
                      </a:r>
                    </a:p>
                  </a:txBody>
                  <a:tcPr/>
                </a:tc>
                <a:extLst>
                  <a:ext uri="{0D108BD9-81ED-4DB2-BD59-A6C34878D82A}">
                    <a16:rowId xmlns:a16="http://schemas.microsoft.com/office/drawing/2014/main" val="3038505992"/>
                  </a:ext>
                </a:extLst>
              </a:tr>
              <a:tr h="1818500">
                <a:tc>
                  <a:txBody>
                    <a:bodyPr/>
                    <a:lstStyle/>
                    <a:p>
                      <a:pPr algn="l" fontAlgn="ctr"/>
                      <a:r>
                        <a:rPr lang="es-CO" sz="1600" b="0" i="0" u="none" strike="noStrike" dirty="0">
                          <a:solidFill>
                            <a:srgbClr val="002060"/>
                          </a:solidFill>
                          <a:effectLst/>
                          <a:latin typeface="+mn-lt"/>
                        </a:rPr>
                        <a:t>SAC 87</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de Contenerización instalada.</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cuenta con la totalidad de los Contenedores acorde con el </a:t>
                      </a:r>
                      <a:r>
                        <a:rPr lang="es-CO" sz="1600" b="1" i="0" u="none" strike="noStrike" dirty="0">
                          <a:solidFill>
                            <a:srgbClr val="002060"/>
                          </a:solidFill>
                          <a:effectLst/>
                          <a:latin typeface="Calibri" panose="020F0502020204030204" pitchFamily="34" charset="0"/>
                        </a:rPr>
                        <a:t>Numeral 2.4 del Anexo 11</a:t>
                      </a:r>
                      <a:endParaRPr lang="es-CO" sz="1600" b="0" i="0" u="none" strike="noStrike" dirty="0">
                        <a:solidFill>
                          <a:srgbClr val="002060"/>
                        </a:solidFill>
                        <a:effectLst/>
                        <a:latin typeface="+mn-lt"/>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03/07/2020</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UAESP-CPC-UAESP-7652-24</a:t>
                      </a:r>
                      <a:r>
                        <a:rPr lang="es-MX" sz="1600" b="0" i="0" u="none" strike="noStrike" kern="1200" dirty="0">
                          <a:solidFill>
                            <a:srgbClr val="002060"/>
                          </a:solidFill>
                          <a:effectLst/>
                          <a:latin typeface="+mn-lt"/>
                          <a:ea typeface="+mn-ea"/>
                          <a:cs typeface="+mn-cs"/>
                        </a:rPr>
                        <a:t> del 23/02/2024, la Interventoría atendió la solicitud de informe de actualización requerida por la unidad mediante el </a:t>
                      </a:r>
                      <a:r>
                        <a:rPr lang="es-MX" sz="1600" b="1" i="0" u="none" strike="noStrike" kern="1200" dirty="0">
                          <a:solidFill>
                            <a:srgbClr val="002060"/>
                          </a:solidFill>
                          <a:effectLst/>
                          <a:latin typeface="+mn-lt"/>
                          <a:ea typeface="+mn-ea"/>
                          <a:cs typeface="+mn-cs"/>
                        </a:rPr>
                        <a:t>2024000000111</a:t>
                      </a:r>
                      <a:r>
                        <a:rPr lang="es-MX" sz="1600" b="0" i="0" u="none" strike="noStrike" kern="1200" dirty="0">
                          <a:solidFill>
                            <a:srgbClr val="002060"/>
                          </a:solidFill>
                          <a:effectLst/>
                          <a:latin typeface="+mn-lt"/>
                          <a:ea typeface="+mn-ea"/>
                          <a:cs typeface="+mn-cs"/>
                        </a:rPr>
                        <a:t>del 9/01/2024</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36145616"/>
                  </a:ext>
                </a:extLst>
              </a:tr>
              <a:tr h="1712005">
                <a:tc>
                  <a:txBody>
                    <a:bodyPr/>
                    <a:lstStyle/>
                    <a:p>
                      <a:pPr algn="ctr" fontAlgn="ctr"/>
                      <a:r>
                        <a:rPr lang="es-CO" sz="1600" b="0" i="0" u="none" strike="noStrike" dirty="0">
                          <a:solidFill>
                            <a:srgbClr val="002060"/>
                          </a:solidFill>
                          <a:effectLst/>
                          <a:latin typeface="+mn-lt"/>
                        </a:rPr>
                        <a:t>SAC 131</a:t>
                      </a:r>
                    </a:p>
                  </a:txBody>
                  <a:tcPr marL="9525" marR="9525" marT="9525" marB="0" anchor="ctr"/>
                </a:tc>
                <a:tc>
                  <a:txBody>
                    <a:bodyPr/>
                    <a:lstStyle/>
                    <a:p>
                      <a:pPr algn="l" fontAlgn="ctr"/>
                      <a:r>
                        <a:rPr lang="es-MX" sz="1600" b="0" i="0" u="none" strike="noStrike" dirty="0">
                          <a:solidFill>
                            <a:srgbClr val="002060"/>
                          </a:solidFill>
                          <a:effectLst/>
                          <a:latin typeface="+mn-lt"/>
                        </a:rPr>
                        <a:t>No realización de mantenimiento de Contenedores</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realizó el mantenimiento de Contenedores acorde con el </a:t>
                      </a:r>
                      <a:r>
                        <a:rPr lang="es-CO" sz="1600" b="1" i="0" u="none" strike="noStrike" dirty="0">
                          <a:solidFill>
                            <a:srgbClr val="002060"/>
                          </a:solidFill>
                          <a:effectLst/>
                          <a:latin typeface="Calibri" panose="020F0502020204030204" pitchFamily="34" charset="0"/>
                        </a:rPr>
                        <a:t>Numeral 4 del Anexo 11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05/11/2021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20242000030901 del 14/02/2024 la Unidad solicitó actualización del Informe del Presunto incumplimiento</a:t>
                      </a:r>
                      <a:r>
                        <a:rPr lang="es-MX" sz="1600" b="1" i="0" u="none" strike="noStrike" kern="1200" dirty="0">
                          <a:solidFill>
                            <a:srgbClr val="002060"/>
                          </a:solidFill>
                          <a:effectLst/>
                          <a:latin typeface="+mn-lt"/>
                          <a:ea typeface="+mn-ea"/>
                          <a:cs typeface="+mn-cs"/>
                        </a:rPr>
                        <a:t>            ( En Proceso)</a:t>
                      </a:r>
                    </a:p>
                  </a:txBody>
                  <a:tcPr marL="0" marR="0" marT="0" marB="0" anchor="ctr"/>
                </a:tc>
                <a:extLst>
                  <a:ext uri="{0D108BD9-81ED-4DB2-BD59-A6C34878D82A}">
                    <a16:rowId xmlns:a16="http://schemas.microsoft.com/office/drawing/2014/main" val="1621467450"/>
                  </a:ext>
                </a:extLst>
              </a:tr>
            </a:tbl>
          </a:graphicData>
        </a:graphic>
      </p:graphicFrame>
      <p:sp>
        <p:nvSpPr>
          <p:cNvPr id="5" name="CuadroTexto 4">
            <a:extLst>
              <a:ext uri="{FF2B5EF4-FFF2-40B4-BE49-F238E27FC236}">
                <a16:creationId xmlns:a16="http://schemas.microsoft.com/office/drawing/2014/main" id="{C89E50F6-B7A6-48BE-9697-F8685FB65ABF}"/>
              </a:ext>
            </a:extLst>
          </p:cNvPr>
          <p:cNvSpPr txBox="1"/>
          <p:nvPr/>
        </p:nvSpPr>
        <p:spPr>
          <a:xfrm>
            <a:off x="2139248" y="6675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66018B1A-8A14-4E26-9D6F-5BA49F5C353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14928774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453318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43696">
                <a:tc>
                  <a:txBody>
                    <a:bodyPr/>
                    <a:lstStyle/>
                    <a:p>
                      <a:pPr algn="l" fontAlgn="ctr"/>
                      <a:r>
                        <a:rPr lang="es-CO" sz="1600" b="0" i="0" u="none" strike="noStrike" dirty="0">
                          <a:solidFill>
                            <a:srgbClr val="002060"/>
                          </a:solidFill>
                          <a:effectLst/>
                          <a:latin typeface="+mn-lt"/>
                        </a:rPr>
                        <a:t>SAC 158</a:t>
                      </a:r>
                    </a:p>
                  </a:txBody>
                  <a:tcPr marL="9525" marR="9525" marT="9525" marB="0" anchor="ctr"/>
                </a:tc>
                <a:tc>
                  <a:txBody>
                    <a:bodyPr/>
                    <a:lstStyle/>
                    <a:p>
                      <a:pPr algn="l" fontAlgn="ctr"/>
                      <a:r>
                        <a:rPr lang="es-MX" sz="1600" b="0" i="0" u="none" strike="noStrike" dirty="0">
                          <a:solidFill>
                            <a:srgbClr val="002060"/>
                          </a:solidFill>
                          <a:effectLst/>
                          <a:latin typeface="+mn-lt"/>
                        </a:rPr>
                        <a:t>No cumplimiento lineamientos PGIRS</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Incumplimiento de los lineamientos del PGIRS, </a:t>
                      </a:r>
                      <a:r>
                        <a:rPr lang="es-MX" sz="1600" b="1" i="0" u="none" strike="noStrike" dirty="0">
                          <a:solidFill>
                            <a:srgbClr val="002060"/>
                          </a:solidFill>
                          <a:effectLst/>
                          <a:latin typeface="+mn-lt"/>
                        </a:rPr>
                        <a:t>numeral 3.1 de RTO</a:t>
                      </a:r>
                      <a:endParaRPr lang="es-CO" sz="1600" b="1"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18/03/2022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UAESP-CPC-UAESP-6920-23 </a:t>
                      </a:r>
                      <a:r>
                        <a:rPr lang="es-MX" sz="1600" b="0" i="0" u="none" strike="noStrike" kern="1200" dirty="0">
                          <a:solidFill>
                            <a:srgbClr val="002060"/>
                          </a:solidFill>
                          <a:effectLst/>
                          <a:latin typeface="+mn-lt"/>
                          <a:ea typeface="+mn-ea"/>
                          <a:cs typeface="+mn-cs"/>
                        </a:rPr>
                        <a:t>del 18/09/2023, se atendió el requerimiento UAESP N° 20232000094581 (Solicitud actualización del Informe)</a:t>
                      </a:r>
                    </a:p>
                  </a:txBody>
                  <a:tcPr marL="0" marR="0" marT="0" marB="0" anchor="ctr"/>
                </a:tc>
                <a:extLst>
                  <a:ext uri="{0D108BD9-81ED-4DB2-BD59-A6C34878D82A}">
                    <a16:rowId xmlns:a16="http://schemas.microsoft.com/office/drawing/2014/main" val="4570243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algn="ctr" fontAlgn="ctr"/>
                      <a:r>
                        <a:rPr lang="es-CO" sz="1600" b="0" i="0" u="none" strike="noStrike" kern="1200" dirty="0">
                          <a:solidFill>
                            <a:srgbClr val="002060"/>
                          </a:solidFill>
                          <a:effectLst/>
                          <a:latin typeface="+mn-lt"/>
                          <a:ea typeface="+mn-ea"/>
                          <a:cs typeface="+mn-cs"/>
                        </a:rPr>
                        <a:t>SAC 231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Requerimientos del Parque Automotor</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la viñeta  1 del numeral 6 condiciones y requerimientos del parque automotor, del </a:t>
                      </a:r>
                      <a:r>
                        <a:rPr lang="es-ES" sz="1600" b="0" i="0" u="none" strike="noStrike" kern="1200" dirty="0">
                          <a:solidFill>
                            <a:srgbClr val="002060"/>
                          </a:solidFill>
                          <a:effectLst/>
                          <a:latin typeface="+mn-lt"/>
                          <a:ea typeface="+mn-ea"/>
                          <a:cs typeface="+mn-cs"/>
                        </a:rPr>
                        <a:t>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20242000023471 del 5/02/2024, la Unidad solicitó la actualización del Informe de Incumplimiento</a:t>
                      </a:r>
                      <a:r>
                        <a:rPr lang="es-MX" sz="1600" b="1" i="0" u="none" strike="noStrike" kern="1200" dirty="0">
                          <a:solidFill>
                            <a:srgbClr val="002060"/>
                          </a:solidFill>
                          <a:effectLst/>
                          <a:latin typeface="+mn-lt"/>
                          <a:ea typeface="+mn-ea"/>
                          <a:cs typeface="+mn-cs"/>
                        </a:rPr>
                        <a:t>                         (En Proceso)</a:t>
                      </a:r>
                    </a:p>
                  </a:txBody>
                  <a:tcPr marL="0" marR="0" marT="0" marB="0" anchor="ctr"/>
                </a:tc>
                <a:extLst>
                  <a:ext uri="{0D108BD9-81ED-4DB2-BD59-A6C34878D82A}">
                    <a16:rowId xmlns:a16="http://schemas.microsoft.com/office/drawing/2014/main" val="164764014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785777"/>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34538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172</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del Concesionario   PROMOAMBIENTAL DISTRITO S.A.S E.S.P. – SAC N°172 – Testigos encendidos </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 Reglamento Técnico Operativo </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10/08/2023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20232000302201 del 21/12/2023 la Unidad solicitó un informe de actualización del Informe de Presunto Incumplimiento. </a:t>
                      </a:r>
                      <a:r>
                        <a:rPr lang="es-MX" sz="1600" b="1" i="0" u="none" strike="noStrike" kern="1200" dirty="0">
                          <a:solidFill>
                            <a:srgbClr val="002060"/>
                          </a:solidFill>
                          <a:effectLst/>
                          <a:latin typeface="+mn-lt"/>
                          <a:ea typeface="+mn-ea"/>
                          <a:cs typeface="+mn-cs"/>
                        </a:rPr>
                        <a:t>(En Proceso)</a:t>
                      </a:r>
                    </a:p>
                  </a:txBody>
                  <a:tcPr marL="0" marR="0" marT="0" marB="0" anchor="ctr"/>
                </a:tc>
                <a:extLst>
                  <a:ext uri="{0D108BD9-81ED-4DB2-BD59-A6C34878D82A}">
                    <a16:rowId xmlns:a16="http://schemas.microsoft.com/office/drawing/2014/main" val="148960061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1664382541"/>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88683001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6604A66-ABF7-E169-C473-E0BCAE42DCB6}"/>
              </a:ext>
            </a:extLst>
          </p:cNvPr>
          <p:cNvGraphicFramePr>
            <a:graphicFrameLocks noGrp="1"/>
          </p:cNvGraphicFramePr>
          <p:nvPr>
            <p:extLst>
              <p:ext uri="{D42A27DB-BD31-4B8C-83A1-F6EECF244321}">
                <p14:modId xmlns:p14="http://schemas.microsoft.com/office/powerpoint/2010/main" val="1370067528"/>
              </p:ext>
            </p:extLst>
          </p:nvPr>
        </p:nvGraphicFramePr>
        <p:xfrm>
          <a:off x="331466" y="2651571"/>
          <a:ext cx="11452867" cy="1755152"/>
        </p:xfrm>
        <a:graphic>
          <a:graphicData uri="http://schemas.openxmlformats.org/drawingml/2006/table">
            <a:tbl>
              <a:tblPr/>
              <a:tblGrid>
                <a:gridCol w="796721">
                  <a:extLst>
                    <a:ext uri="{9D8B030D-6E8A-4147-A177-3AD203B41FA5}">
                      <a16:colId xmlns:a16="http://schemas.microsoft.com/office/drawing/2014/main" val="3209851006"/>
                    </a:ext>
                  </a:extLst>
                </a:gridCol>
                <a:gridCol w="929508">
                  <a:extLst>
                    <a:ext uri="{9D8B030D-6E8A-4147-A177-3AD203B41FA5}">
                      <a16:colId xmlns:a16="http://schemas.microsoft.com/office/drawing/2014/main" val="1933133930"/>
                    </a:ext>
                  </a:extLst>
                </a:gridCol>
                <a:gridCol w="185902">
                  <a:extLst>
                    <a:ext uri="{9D8B030D-6E8A-4147-A177-3AD203B41FA5}">
                      <a16:colId xmlns:a16="http://schemas.microsoft.com/office/drawing/2014/main" val="172987835"/>
                    </a:ext>
                  </a:extLst>
                </a:gridCol>
                <a:gridCol w="796721">
                  <a:extLst>
                    <a:ext uri="{9D8B030D-6E8A-4147-A177-3AD203B41FA5}">
                      <a16:colId xmlns:a16="http://schemas.microsoft.com/office/drawing/2014/main" val="1739906385"/>
                    </a:ext>
                  </a:extLst>
                </a:gridCol>
                <a:gridCol w="1049016">
                  <a:extLst>
                    <a:ext uri="{9D8B030D-6E8A-4147-A177-3AD203B41FA5}">
                      <a16:colId xmlns:a16="http://schemas.microsoft.com/office/drawing/2014/main" val="2737653058"/>
                    </a:ext>
                  </a:extLst>
                </a:gridCol>
                <a:gridCol w="185902">
                  <a:extLst>
                    <a:ext uri="{9D8B030D-6E8A-4147-A177-3AD203B41FA5}">
                      <a16:colId xmlns:a16="http://schemas.microsoft.com/office/drawing/2014/main" val="559720980"/>
                    </a:ext>
                  </a:extLst>
                </a:gridCol>
                <a:gridCol w="796721">
                  <a:extLst>
                    <a:ext uri="{9D8B030D-6E8A-4147-A177-3AD203B41FA5}">
                      <a16:colId xmlns:a16="http://schemas.microsoft.com/office/drawing/2014/main" val="3682924463"/>
                    </a:ext>
                  </a:extLst>
                </a:gridCol>
                <a:gridCol w="929508">
                  <a:extLst>
                    <a:ext uri="{9D8B030D-6E8A-4147-A177-3AD203B41FA5}">
                      <a16:colId xmlns:a16="http://schemas.microsoft.com/office/drawing/2014/main" val="507600612"/>
                    </a:ext>
                  </a:extLst>
                </a:gridCol>
                <a:gridCol w="185902">
                  <a:extLst>
                    <a:ext uri="{9D8B030D-6E8A-4147-A177-3AD203B41FA5}">
                      <a16:colId xmlns:a16="http://schemas.microsoft.com/office/drawing/2014/main" val="1527800037"/>
                    </a:ext>
                  </a:extLst>
                </a:gridCol>
                <a:gridCol w="796721">
                  <a:extLst>
                    <a:ext uri="{9D8B030D-6E8A-4147-A177-3AD203B41FA5}">
                      <a16:colId xmlns:a16="http://schemas.microsoft.com/office/drawing/2014/main" val="2615123464"/>
                    </a:ext>
                  </a:extLst>
                </a:gridCol>
                <a:gridCol w="906271">
                  <a:extLst>
                    <a:ext uri="{9D8B030D-6E8A-4147-A177-3AD203B41FA5}">
                      <a16:colId xmlns:a16="http://schemas.microsoft.com/office/drawing/2014/main" val="2365391089"/>
                    </a:ext>
                  </a:extLst>
                </a:gridCol>
                <a:gridCol w="185902">
                  <a:extLst>
                    <a:ext uri="{9D8B030D-6E8A-4147-A177-3AD203B41FA5}">
                      <a16:colId xmlns:a16="http://schemas.microsoft.com/office/drawing/2014/main" val="1146417496"/>
                    </a:ext>
                  </a:extLst>
                </a:gridCol>
                <a:gridCol w="796721">
                  <a:extLst>
                    <a:ext uri="{9D8B030D-6E8A-4147-A177-3AD203B41FA5}">
                      <a16:colId xmlns:a16="http://schemas.microsoft.com/office/drawing/2014/main" val="1447730886"/>
                    </a:ext>
                  </a:extLst>
                </a:gridCol>
                <a:gridCol w="942786">
                  <a:extLst>
                    <a:ext uri="{9D8B030D-6E8A-4147-A177-3AD203B41FA5}">
                      <a16:colId xmlns:a16="http://schemas.microsoft.com/office/drawing/2014/main" val="640884400"/>
                    </a:ext>
                  </a:extLst>
                </a:gridCol>
                <a:gridCol w="185902">
                  <a:extLst>
                    <a:ext uri="{9D8B030D-6E8A-4147-A177-3AD203B41FA5}">
                      <a16:colId xmlns:a16="http://schemas.microsoft.com/office/drawing/2014/main" val="4088497057"/>
                    </a:ext>
                  </a:extLst>
                </a:gridCol>
                <a:gridCol w="796721">
                  <a:extLst>
                    <a:ext uri="{9D8B030D-6E8A-4147-A177-3AD203B41FA5}">
                      <a16:colId xmlns:a16="http://schemas.microsoft.com/office/drawing/2014/main" val="1871747731"/>
                    </a:ext>
                  </a:extLst>
                </a:gridCol>
                <a:gridCol w="985942">
                  <a:extLst>
                    <a:ext uri="{9D8B030D-6E8A-4147-A177-3AD203B41FA5}">
                      <a16:colId xmlns:a16="http://schemas.microsoft.com/office/drawing/2014/main" val="2669767164"/>
                    </a:ext>
                  </a:extLst>
                </a:gridCol>
              </a:tblGrid>
              <a:tr h="705502">
                <a:tc>
                  <a:txBody>
                    <a:bodyPr/>
                    <a:lstStyle/>
                    <a:p>
                      <a:pPr algn="ctr" rtl="0" fontAlgn="ctr"/>
                      <a:r>
                        <a:rPr lang="es-CO" sz="12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13580003"/>
                  </a:ext>
                </a:extLst>
              </a:tr>
              <a:tr h="344148">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73111241"/>
                  </a:ext>
                </a:extLst>
              </a:tr>
              <a:tr h="344148">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15.171</a:t>
                      </a:r>
                    </a:p>
                  </a:txBody>
                  <a:tcPr marL="0" marR="0" marT="0" marB="0" anchor="ctr">
                    <a:lnL>
                      <a:noFill/>
                    </a:lnL>
                    <a:lnR>
                      <a:noFill/>
                    </a:lnR>
                    <a:lnT>
                      <a:noFill/>
                    </a:lnT>
                    <a:lnB>
                      <a:noFill/>
                    </a:lnB>
                    <a:noFill/>
                  </a:tcPr>
                </a:tc>
                <a:extLst>
                  <a:ext uri="{0D108BD9-81ED-4DB2-BD59-A6C34878D82A}">
                    <a16:rowId xmlns:a16="http://schemas.microsoft.com/office/drawing/2014/main" val="19004605"/>
                  </a:ext>
                </a:extLst>
              </a:tr>
              <a:tr h="361354">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9.785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9.891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3.750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3.426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3.634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30.486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74882218"/>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8/03/2024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21.03.2024</a:t>
                      </a: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294362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98337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942309">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6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421630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99</a:t>
            </a:r>
          </a:p>
        </p:txBody>
      </p:sp>
      <p:graphicFrame>
        <p:nvGraphicFramePr>
          <p:cNvPr id="3" name="Gráfico 2">
            <a:extLst>
              <a:ext uri="{FF2B5EF4-FFF2-40B4-BE49-F238E27FC236}">
                <a16:creationId xmlns:a16="http://schemas.microsoft.com/office/drawing/2014/main" id="{5E168CDC-024E-BE65-3720-721EE835CBD1}"/>
              </a:ext>
            </a:extLst>
          </p:cNvPr>
          <p:cNvGraphicFramePr>
            <a:graphicFrameLocks/>
          </p:cNvGraphicFramePr>
          <p:nvPr/>
        </p:nvGraphicFramePr>
        <p:xfrm>
          <a:off x="852407" y="2144917"/>
          <a:ext cx="10135891" cy="404548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3820708"/>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649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2019 – PP N°1</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10/02/2021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BF47511-8A7E-4FBB-C6B7-4A5B3D75FB13}"/>
              </a:ext>
            </a:extLst>
          </p:cNvPr>
          <p:cNvGraphicFramePr>
            <a:graphicFrameLocks noGrp="1"/>
          </p:cNvGraphicFramePr>
          <p:nvPr>
            <p:extLst>
              <p:ext uri="{D42A27DB-BD31-4B8C-83A1-F6EECF244321}">
                <p14:modId xmlns:p14="http://schemas.microsoft.com/office/powerpoint/2010/main" val="3133779667"/>
              </p:ext>
            </p:extLst>
          </p:nvPr>
        </p:nvGraphicFramePr>
        <p:xfrm>
          <a:off x="218359" y="2782840"/>
          <a:ext cx="11770480" cy="3122176"/>
        </p:xfrm>
        <a:graphic>
          <a:graphicData uri="http://schemas.openxmlformats.org/drawingml/2006/table">
            <a:tbl>
              <a:tblPr/>
              <a:tblGrid>
                <a:gridCol w="618820">
                  <a:extLst>
                    <a:ext uri="{9D8B030D-6E8A-4147-A177-3AD203B41FA5}">
                      <a16:colId xmlns:a16="http://schemas.microsoft.com/office/drawing/2014/main" val="2463117379"/>
                    </a:ext>
                  </a:extLst>
                </a:gridCol>
                <a:gridCol w="691016">
                  <a:extLst>
                    <a:ext uri="{9D8B030D-6E8A-4147-A177-3AD203B41FA5}">
                      <a16:colId xmlns:a16="http://schemas.microsoft.com/office/drawing/2014/main" val="943423229"/>
                    </a:ext>
                  </a:extLst>
                </a:gridCol>
                <a:gridCol w="456380">
                  <a:extLst>
                    <a:ext uri="{9D8B030D-6E8A-4147-A177-3AD203B41FA5}">
                      <a16:colId xmlns:a16="http://schemas.microsoft.com/office/drawing/2014/main" val="3449176746"/>
                    </a:ext>
                  </a:extLst>
                </a:gridCol>
                <a:gridCol w="123765">
                  <a:extLst>
                    <a:ext uri="{9D8B030D-6E8A-4147-A177-3AD203B41FA5}">
                      <a16:colId xmlns:a16="http://schemas.microsoft.com/office/drawing/2014/main" val="582430612"/>
                    </a:ext>
                  </a:extLst>
                </a:gridCol>
                <a:gridCol w="618820">
                  <a:extLst>
                    <a:ext uri="{9D8B030D-6E8A-4147-A177-3AD203B41FA5}">
                      <a16:colId xmlns:a16="http://schemas.microsoft.com/office/drawing/2014/main" val="1722738927"/>
                    </a:ext>
                  </a:extLst>
                </a:gridCol>
                <a:gridCol w="618820">
                  <a:extLst>
                    <a:ext uri="{9D8B030D-6E8A-4147-A177-3AD203B41FA5}">
                      <a16:colId xmlns:a16="http://schemas.microsoft.com/office/drawing/2014/main" val="2672147630"/>
                    </a:ext>
                  </a:extLst>
                </a:gridCol>
                <a:gridCol w="464115">
                  <a:extLst>
                    <a:ext uri="{9D8B030D-6E8A-4147-A177-3AD203B41FA5}">
                      <a16:colId xmlns:a16="http://schemas.microsoft.com/office/drawing/2014/main" val="4211014507"/>
                    </a:ext>
                  </a:extLst>
                </a:gridCol>
                <a:gridCol w="123765">
                  <a:extLst>
                    <a:ext uri="{9D8B030D-6E8A-4147-A177-3AD203B41FA5}">
                      <a16:colId xmlns:a16="http://schemas.microsoft.com/office/drawing/2014/main" val="3143916572"/>
                    </a:ext>
                  </a:extLst>
                </a:gridCol>
                <a:gridCol w="618820">
                  <a:extLst>
                    <a:ext uri="{9D8B030D-6E8A-4147-A177-3AD203B41FA5}">
                      <a16:colId xmlns:a16="http://schemas.microsoft.com/office/drawing/2014/main" val="1515639630"/>
                    </a:ext>
                  </a:extLst>
                </a:gridCol>
                <a:gridCol w="618820">
                  <a:extLst>
                    <a:ext uri="{9D8B030D-6E8A-4147-A177-3AD203B41FA5}">
                      <a16:colId xmlns:a16="http://schemas.microsoft.com/office/drawing/2014/main" val="2414435309"/>
                    </a:ext>
                  </a:extLst>
                </a:gridCol>
                <a:gridCol w="618820">
                  <a:extLst>
                    <a:ext uri="{9D8B030D-6E8A-4147-A177-3AD203B41FA5}">
                      <a16:colId xmlns:a16="http://schemas.microsoft.com/office/drawing/2014/main" val="2958450661"/>
                    </a:ext>
                  </a:extLst>
                </a:gridCol>
                <a:gridCol w="123765">
                  <a:extLst>
                    <a:ext uri="{9D8B030D-6E8A-4147-A177-3AD203B41FA5}">
                      <a16:colId xmlns:a16="http://schemas.microsoft.com/office/drawing/2014/main" val="614745484"/>
                    </a:ext>
                  </a:extLst>
                </a:gridCol>
                <a:gridCol w="618820">
                  <a:extLst>
                    <a:ext uri="{9D8B030D-6E8A-4147-A177-3AD203B41FA5}">
                      <a16:colId xmlns:a16="http://schemas.microsoft.com/office/drawing/2014/main" val="932331768"/>
                    </a:ext>
                  </a:extLst>
                </a:gridCol>
                <a:gridCol w="835408">
                  <a:extLst>
                    <a:ext uri="{9D8B030D-6E8A-4147-A177-3AD203B41FA5}">
                      <a16:colId xmlns:a16="http://schemas.microsoft.com/office/drawing/2014/main" val="1283448980"/>
                    </a:ext>
                  </a:extLst>
                </a:gridCol>
                <a:gridCol w="484743">
                  <a:extLst>
                    <a:ext uri="{9D8B030D-6E8A-4147-A177-3AD203B41FA5}">
                      <a16:colId xmlns:a16="http://schemas.microsoft.com/office/drawing/2014/main" val="1581956906"/>
                    </a:ext>
                  </a:extLst>
                </a:gridCol>
                <a:gridCol w="123765">
                  <a:extLst>
                    <a:ext uri="{9D8B030D-6E8A-4147-A177-3AD203B41FA5}">
                      <a16:colId xmlns:a16="http://schemas.microsoft.com/office/drawing/2014/main" val="3971444116"/>
                    </a:ext>
                  </a:extLst>
                </a:gridCol>
                <a:gridCol w="618820">
                  <a:extLst>
                    <a:ext uri="{9D8B030D-6E8A-4147-A177-3AD203B41FA5}">
                      <a16:colId xmlns:a16="http://schemas.microsoft.com/office/drawing/2014/main" val="1368833100"/>
                    </a:ext>
                  </a:extLst>
                </a:gridCol>
                <a:gridCol w="721957">
                  <a:extLst>
                    <a:ext uri="{9D8B030D-6E8A-4147-A177-3AD203B41FA5}">
                      <a16:colId xmlns:a16="http://schemas.microsoft.com/office/drawing/2014/main" val="754984584"/>
                    </a:ext>
                  </a:extLst>
                </a:gridCol>
                <a:gridCol w="567251">
                  <a:extLst>
                    <a:ext uri="{9D8B030D-6E8A-4147-A177-3AD203B41FA5}">
                      <a16:colId xmlns:a16="http://schemas.microsoft.com/office/drawing/2014/main" val="2105250135"/>
                    </a:ext>
                  </a:extLst>
                </a:gridCol>
                <a:gridCol w="123765">
                  <a:extLst>
                    <a:ext uri="{9D8B030D-6E8A-4147-A177-3AD203B41FA5}">
                      <a16:colId xmlns:a16="http://schemas.microsoft.com/office/drawing/2014/main" val="3054620158"/>
                    </a:ext>
                  </a:extLst>
                </a:gridCol>
                <a:gridCol w="618820">
                  <a:extLst>
                    <a:ext uri="{9D8B030D-6E8A-4147-A177-3AD203B41FA5}">
                      <a16:colId xmlns:a16="http://schemas.microsoft.com/office/drawing/2014/main" val="3064840098"/>
                    </a:ext>
                  </a:extLst>
                </a:gridCol>
                <a:gridCol w="783839">
                  <a:extLst>
                    <a:ext uri="{9D8B030D-6E8A-4147-A177-3AD203B41FA5}">
                      <a16:colId xmlns:a16="http://schemas.microsoft.com/office/drawing/2014/main" val="3561430836"/>
                    </a:ext>
                  </a:extLst>
                </a:gridCol>
                <a:gridCol w="577566">
                  <a:extLst>
                    <a:ext uri="{9D8B030D-6E8A-4147-A177-3AD203B41FA5}">
                      <a16:colId xmlns:a16="http://schemas.microsoft.com/office/drawing/2014/main" val="3785524407"/>
                    </a:ext>
                  </a:extLst>
                </a:gridCol>
              </a:tblGrid>
              <a:tr h="232502">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0142871"/>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highlight>
                            <a:srgbClr val="EBF1E9"/>
                          </a:highligh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60652495"/>
                  </a:ext>
                </a:extLst>
              </a:tr>
              <a:tr h="221431">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174861665"/>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2480396"/>
                  </a:ext>
                </a:extLst>
              </a:tr>
              <a:tr h="221431">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319710133"/>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4043815"/>
                  </a:ext>
                </a:extLst>
              </a:tr>
              <a:tr h="221431">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3352901834"/>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3719499"/>
                  </a:ext>
                </a:extLst>
              </a:tr>
              <a:tr h="221431">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849598717"/>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8665086"/>
                  </a:ext>
                </a:extLst>
              </a:tr>
              <a:tr h="221431">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563580469"/>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9957417"/>
                  </a:ext>
                </a:extLst>
              </a:tr>
              <a:tr h="221431">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898358066"/>
                  </a:ext>
                </a:extLst>
              </a:tr>
              <a:tr h="232502">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6602451"/>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3986120"/>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88614">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1503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584707">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680706">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31968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6485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p>
                      <a:pPr marL="0" algn="l"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500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78356811"/>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28-10-2022</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30 -10-2022</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Informe sobre </a:t>
                      </a:r>
                      <a:r>
                        <a:rPr lang="pt-BR" sz="1600" b="0" i="0" u="none" strike="noStrike" kern="1200" dirty="0" err="1">
                          <a:solidFill>
                            <a:srgbClr val="002060"/>
                          </a:solidFill>
                          <a:effectLst/>
                          <a:latin typeface="Calibri" panose="020F0502020204030204" pitchFamily="34" charset="0"/>
                          <a:ea typeface="+mn-ea"/>
                          <a:cs typeface="+mn-cs"/>
                        </a:rPr>
                        <a:t>posible</a:t>
                      </a:r>
                      <a:r>
                        <a:rPr lang="pt-BR" sz="1600" b="0" i="0" u="none" strike="noStrike" kern="1200" dirty="0">
                          <a:solidFill>
                            <a:srgbClr val="002060"/>
                          </a:solidFill>
                          <a:effectLst/>
                          <a:latin typeface="Calibri" panose="020F0502020204030204" pitchFamily="34" charset="0"/>
                          <a:ea typeface="+mn-ea"/>
                          <a:cs typeface="+mn-cs"/>
                        </a:rPr>
                        <a:t> Incumplimiento por Fuga de Lixiviados – abril 2023 -  PP N°23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72913"/>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601779745"/>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14/02/2024</a:t>
                      </a:r>
                    </a:p>
                  </a:txBody>
                  <a:tcPr marL="0" marR="0" marT="0" marB="0" anchor="ctr"/>
                </a:tc>
                <a:extLst>
                  <a:ext uri="{0D108BD9-81ED-4DB2-BD59-A6C34878D82A}">
                    <a16:rowId xmlns:a16="http://schemas.microsoft.com/office/drawing/2014/main" val="403872175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17429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80387258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21/03/2024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 de enero y el </a:t>
            </a:r>
            <a:r>
              <a:rPr lang="es-MX" sz="900" dirty="0">
                <a:solidFill>
                  <a:schemeClr val="accent1">
                    <a:lumMod val="50000"/>
                  </a:schemeClr>
                </a:solidFill>
              </a:rPr>
              <a:t>29 de febrero de 2024</a:t>
            </a:r>
            <a:r>
              <a:rPr lang="es-CO" sz="900" dirty="0">
                <a:solidFill>
                  <a:schemeClr val="accent1">
                    <a:lumMod val="50000"/>
                  </a:schemeClr>
                </a:solidFill>
              </a:rPr>
              <a:t>.</a:t>
            </a: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61F55C62-FA4C-C9B6-3AA2-63BEF9FFED01}"/>
              </a:ext>
            </a:extLst>
          </p:cNvPr>
          <p:cNvGraphicFramePr>
            <a:graphicFrameLocks noGrp="1"/>
          </p:cNvGraphicFramePr>
          <p:nvPr>
            <p:extLst>
              <p:ext uri="{D42A27DB-BD31-4B8C-83A1-F6EECF244321}">
                <p14:modId xmlns:p14="http://schemas.microsoft.com/office/powerpoint/2010/main" val="798827622"/>
              </p:ext>
            </p:extLst>
          </p:nvPr>
        </p:nvGraphicFramePr>
        <p:xfrm>
          <a:off x="237218" y="2790805"/>
          <a:ext cx="11717564" cy="838200"/>
        </p:xfrm>
        <a:graphic>
          <a:graphicData uri="http://schemas.openxmlformats.org/drawingml/2006/table">
            <a:tbl>
              <a:tblPr/>
              <a:tblGrid>
                <a:gridCol w="616038">
                  <a:extLst>
                    <a:ext uri="{9D8B030D-6E8A-4147-A177-3AD203B41FA5}">
                      <a16:colId xmlns:a16="http://schemas.microsoft.com/office/drawing/2014/main" val="3170491719"/>
                    </a:ext>
                  </a:extLst>
                </a:gridCol>
                <a:gridCol w="687910">
                  <a:extLst>
                    <a:ext uri="{9D8B030D-6E8A-4147-A177-3AD203B41FA5}">
                      <a16:colId xmlns:a16="http://schemas.microsoft.com/office/drawing/2014/main" val="2635636544"/>
                    </a:ext>
                  </a:extLst>
                </a:gridCol>
                <a:gridCol w="454328">
                  <a:extLst>
                    <a:ext uri="{9D8B030D-6E8A-4147-A177-3AD203B41FA5}">
                      <a16:colId xmlns:a16="http://schemas.microsoft.com/office/drawing/2014/main" val="3720322162"/>
                    </a:ext>
                  </a:extLst>
                </a:gridCol>
                <a:gridCol w="123208">
                  <a:extLst>
                    <a:ext uri="{9D8B030D-6E8A-4147-A177-3AD203B41FA5}">
                      <a16:colId xmlns:a16="http://schemas.microsoft.com/office/drawing/2014/main" val="2495727265"/>
                    </a:ext>
                  </a:extLst>
                </a:gridCol>
                <a:gridCol w="616038">
                  <a:extLst>
                    <a:ext uri="{9D8B030D-6E8A-4147-A177-3AD203B41FA5}">
                      <a16:colId xmlns:a16="http://schemas.microsoft.com/office/drawing/2014/main" val="1901933689"/>
                    </a:ext>
                  </a:extLst>
                </a:gridCol>
                <a:gridCol w="616038">
                  <a:extLst>
                    <a:ext uri="{9D8B030D-6E8A-4147-A177-3AD203B41FA5}">
                      <a16:colId xmlns:a16="http://schemas.microsoft.com/office/drawing/2014/main" val="3881145828"/>
                    </a:ext>
                  </a:extLst>
                </a:gridCol>
                <a:gridCol w="462029">
                  <a:extLst>
                    <a:ext uri="{9D8B030D-6E8A-4147-A177-3AD203B41FA5}">
                      <a16:colId xmlns:a16="http://schemas.microsoft.com/office/drawing/2014/main" val="1111750391"/>
                    </a:ext>
                  </a:extLst>
                </a:gridCol>
                <a:gridCol w="123208">
                  <a:extLst>
                    <a:ext uri="{9D8B030D-6E8A-4147-A177-3AD203B41FA5}">
                      <a16:colId xmlns:a16="http://schemas.microsoft.com/office/drawing/2014/main" val="3181573288"/>
                    </a:ext>
                  </a:extLst>
                </a:gridCol>
                <a:gridCol w="616038">
                  <a:extLst>
                    <a:ext uri="{9D8B030D-6E8A-4147-A177-3AD203B41FA5}">
                      <a16:colId xmlns:a16="http://schemas.microsoft.com/office/drawing/2014/main" val="706165205"/>
                    </a:ext>
                  </a:extLst>
                </a:gridCol>
                <a:gridCol w="616038">
                  <a:extLst>
                    <a:ext uri="{9D8B030D-6E8A-4147-A177-3AD203B41FA5}">
                      <a16:colId xmlns:a16="http://schemas.microsoft.com/office/drawing/2014/main" val="3451574166"/>
                    </a:ext>
                  </a:extLst>
                </a:gridCol>
                <a:gridCol w="616038">
                  <a:extLst>
                    <a:ext uri="{9D8B030D-6E8A-4147-A177-3AD203B41FA5}">
                      <a16:colId xmlns:a16="http://schemas.microsoft.com/office/drawing/2014/main" val="2954399424"/>
                    </a:ext>
                  </a:extLst>
                </a:gridCol>
                <a:gridCol w="123208">
                  <a:extLst>
                    <a:ext uri="{9D8B030D-6E8A-4147-A177-3AD203B41FA5}">
                      <a16:colId xmlns:a16="http://schemas.microsoft.com/office/drawing/2014/main" val="3383807721"/>
                    </a:ext>
                  </a:extLst>
                </a:gridCol>
                <a:gridCol w="616038">
                  <a:extLst>
                    <a:ext uri="{9D8B030D-6E8A-4147-A177-3AD203B41FA5}">
                      <a16:colId xmlns:a16="http://schemas.microsoft.com/office/drawing/2014/main" val="1027173478"/>
                    </a:ext>
                  </a:extLst>
                </a:gridCol>
                <a:gridCol w="831653">
                  <a:extLst>
                    <a:ext uri="{9D8B030D-6E8A-4147-A177-3AD203B41FA5}">
                      <a16:colId xmlns:a16="http://schemas.microsoft.com/office/drawing/2014/main" val="2679731279"/>
                    </a:ext>
                  </a:extLst>
                </a:gridCol>
                <a:gridCol w="482563">
                  <a:extLst>
                    <a:ext uri="{9D8B030D-6E8A-4147-A177-3AD203B41FA5}">
                      <a16:colId xmlns:a16="http://schemas.microsoft.com/office/drawing/2014/main" val="1194579135"/>
                    </a:ext>
                  </a:extLst>
                </a:gridCol>
                <a:gridCol w="123208">
                  <a:extLst>
                    <a:ext uri="{9D8B030D-6E8A-4147-A177-3AD203B41FA5}">
                      <a16:colId xmlns:a16="http://schemas.microsoft.com/office/drawing/2014/main" val="1459136035"/>
                    </a:ext>
                  </a:extLst>
                </a:gridCol>
                <a:gridCol w="616038">
                  <a:extLst>
                    <a:ext uri="{9D8B030D-6E8A-4147-A177-3AD203B41FA5}">
                      <a16:colId xmlns:a16="http://schemas.microsoft.com/office/drawing/2014/main" val="4144408735"/>
                    </a:ext>
                  </a:extLst>
                </a:gridCol>
                <a:gridCol w="718712">
                  <a:extLst>
                    <a:ext uri="{9D8B030D-6E8A-4147-A177-3AD203B41FA5}">
                      <a16:colId xmlns:a16="http://schemas.microsoft.com/office/drawing/2014/main" val="1008386671"/>
                    </a:ext>
                  </a:extLst>
                </a:gridCol>
                <a:gridCol w="564702">
                  <a:extLst>
                    <a:ext uri="{9D8B030D-6E8A-4147-A177-3AD203B41FA5}">
                      <a16:colId xmlns:a16="http://schemas.microsoft.com/office/drawing/2014/main" val="2607626900"/>
                    </a:ext>
                  </a:extLst>
                </a:gridCol>
                <a:gridCol w="123208">
                  <a:extLst>
                    <a:ext uri="{9D8B030D-6E8A-4147-A177-3AD203B41FA5}">
                      <a16:colId xmlns:a16="http://schemas.microsoft.com/office/drawing/2014/main" val="676124774"/>
                    </a:ext>
                  </a:extLst>
                </a:gridCol>
                <a:gridCol w="616038">
                  <a:extLst>
                    <a:ext uri="{9D8B030D-6E8A-4147-A177-3AD203B41FA5}">
                      <a16:colId xmlns:a16="http://schemas.microsoft.com/office/drawing/2014/main" val="4090920833"/>
                    </a:ext>
                  </a:extLst>
                </a:gridCol>
                <a:gridCol w="780315">
                  <a:extLst>
                    <a:ext uri="{9D8B030D-6E8A-4147-A177-3AD203B41FA5}">
                      <a16:colId xmlns:a16="http://schemas.microsoft.com/office/drawing/2014/main" val="696625166"/>
                    </a:ext>
                  </a:extLst>
                </a:gridCol>
                <a:gridCol w="574970">
                  <a:extLst>
                    <a:ext uri="{9D8B030D-6E8A-4147-A177-3AD203B41FA5}">
                      <a16:colId xmlns:a16="http://schemas.microsoft.com/office/drawing/2014/main" val="240655654"/>
                    </a:ext>
                  </a:extLst>
                </a:gridCol>
              </a:tblGrid>
              <a:tr h="145154">
                <a:tc>
                  <a:txBody>
                    <a:bodyPr/>
                    <a:lstStyle/>
                    <a:p>
                      <a:pPr algn="ctr" rtl="0" fontAlgn="ctr"/>
                      <a:r>
                        <a:rPr lang="es-CO" sz="11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36457723"/>
                  </a:ext>
                </a:extLst>
              </a:tr>
              <a:tr h="1382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26010728"/>
                  </a:ext>
                </a:extLst>
              </a:tr>
              <a:tr h="13824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476593246"/>
                  </a:ext>
                </a:extLst>
              </a:tr>
              <a:tr h="14515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9.536,90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12.015,91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15.964,18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14.609,47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52.126,46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71</a:t>
                      </a:r>
                      <a:endParaRPr lang="es-CO" sz="1100" b="1" i="0" u="none" strike="noStrike" dirty="0">
                        <a:solidFill>
                          <a:srgbClr val="203864"/>
                        </a:solidFill>
                        <a:effectLst/>
                        <a:highlight>
                          <a:srgbClr val="EBF1E9"/>
                        </a:highligh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97067916"/>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19/03/2024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a:t>
                      </a:r>
                      <a:r>
                        <a:rPr lang="pt-BR" sz="1600" b="0" i="0" u="none" strike="noStrike" kern="1200" dirty="0" err="1">
                          <a:solidFill>
                            <a:srgbClr val="002060"/>
                          </a:solidFill>
                          <a:effectLst/>
                          <a:latin typeface="Calibri" panose="020F0502020204030204" pitchFamily="34" charset="0"/>
                          <a:ea typeface="+mn-ea"/>
                          <a:cs typeface="+mn-cs"/>
                        </a:rPr>
                        <a:t>noviembre</a:t>
                      </a:r>
                      <a:r>
                        <a:rPr lang="pt-BR" sz="1600" b="0" i="0" u="none" strike="noStrike" kern="1200" dirty="0">
                          <a:solidFill>
                            <a:srgbClr val="002060"/>
                          </a:solidFill>
                          <a:effectLst/>
                          <a:latin typeface="Calibri" panose="020F0502020204030204" pitchFamily="34" charset="0"/>
                          <a:ea typeface="+mn-ea"/>
                          <a:cs typeface="+mn-cs"/>
                        </a:rPr>
                        <a:t>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206121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021BA79B-3A3F-BCF4-115B-6794ADA3B15B}"/>
              </a:ext>
            </a:extLst>
          </p:cNvPr>
          <p:cNvGraphicFramePr>
            <a:graphicFrameLocks noGrp="1"/>
          </p:cNvGraphicFramePr>
          <p:nvPr>
            <p:extLst>
              <p:ext uri="{D42A27DB-BD31-4B8C-83A1-F6EECF244321}">
                <p14:modId xmlns:p14="http://schemas.microsoft.com/office/powerpoint/2010/main" val="2570266258"/>
              </p:ext>
            </p:extLst>
          </p:nvPr>
        </p:nvGraphicFramePr>
        <p:xfrm>
          <a:off x="259308" y="2169821"/>
          <a:ext cx="11627889" cy="3911233"/>
        </p:xfrm>
        <a:graphic>
          <a:graphicData uri="http://schemas.openxmlformats.org/drawingml/2006/table">
            <a:tbl>
              <a:tblPr/>
              <a:tblGrid>
                <a:gridCol w="946492">
                  <a:extLst>
                    <a:ext uri="{9D8B030D-6E8A-4147-A177-3AD203B41FA5}">
                      <a16:colId xmlns:a16="http://schemas.microsoft.com/office/drawing/2014/main" val="715664710"/>
                    </a:ext>
                  </a:extLst>
                </a:gridCol>
                <a:gridCol w="764473">
                  <a:extLst>
                    <a:ext uri="{9D8B030D-6E8A-4147-A177-3AD203B41FA5}">
                      <a16:colId xmlns:a16="http://schemas.microsoft.com/office/drawing/2014/main" val="2768718687"/>
                    </a:ext>
                  </a:extLst>
                </a:gridCol>
                <a:gridCol w="254824">
                  <a:extLst>
                    <a:ext uri="{9D8B030D-6E8A-4147-A177-3AD203B41FA5}">
                      <a16:colId xmlns:a16="http://schemas.microsoft.com/office/drawing/2014/main" val="208212256"/>
                    </a:ext>
                  </a:extLst>
                </a:gridCol>
                <a:gridCol w="946492">
                  <a:extLst>
                    <a:ext uri="{9D8B030D-6E8A-4147-A177-3AD203B41FA5}">
                      <a16:colId xmlns:a16="http://schemas.microsoft.com/office/drawing/2014/main" val="3579515981"/>
                    </a:ext>
                  </a:extLst>
                </a:gridCol>
                <a:gridCol w="791776">
                  <a:extLst>
                    <a:ext uri="{9D8B030D-6E8A-4147-A177-3AD203B41FA5}">
                      <a16:colId xmlns:a16="http://schemas.microsoft.com/office/drawing/2014/main" val="2850496882"/>
                    </a:ext>
                  </a:extLst>
                </a:gridCol>
                <a:gridCol w="254824">
                  <a:extLst>
                    <a:ext uri="{9D8B030D-6E8A-4147-A177-3AD203B41FA5}">
                      <a16:colId xmlns:a16="http://schemas.microsoft.com/office/drawing/2014/main" val="3288071861"/>
                    </a:ext>
                  </a:extLst>
                </a:gridCol>
                <a:gridCol w="946492">
                  <a:extLst>
                    <a:ext uri="{9D8B030D-6E8A-4147-A177-3AD203B41FA5}">
                      <a16:colId xmlns:a16="http://schemas.microsoft.com/office/drawing/2014/main" val="1134166579"/>
                    </a:ext>
                  </a:extLst>
                </a:gridCol>
                <a:gridCol w="791776">
                  <a:extLst>
                    <a:ext uri="{9D8B030D-6E8A-4147-A177-3AD203B41FA5}">
                      <a16:colId xmlns:a16="http://schemas.microsoft.com/office/drawing/2014/main" val="2595949143"/>
                    </a:ext>
                  </a:extLst>
                </a:gridCol>
                <a:gridCol w="254824">
                  <a:extLst>
                    <a:ext uri="{9D8B030D-6E8A-4147-A177-3AD203B41FA5}">
                      <a16:colId xmlns:a16="http://schemas.microsoft.com/office/drawing/2014/main" val="22395464"/>
                    </a:ext>
                  </a:extLst>
                </a:gridCol>
                <a:gridCol w="946492">
                  <a:extLst>
                    <a:ext uri="{9D8B030D-6E8A-4147-A177-3AD203B41FA5}">
                      <a16:colId xmlns:a16="http://schemas.microsoft.com/office/drawing/2014/main" val="849292061"/>
                    </a:ext>
                  </a:extLst>
                </a:gridCol>
                <a:gridCol w="788743">
                  <a:extLst>
                    <a:ext uri="{9D8B030D-6E8A-4147-A177-3AD203B41FA5}">
                      <a16:colId xmlns:a16="http://schemas.microsoft.com/office/drawing/2014/main" val="3384354818"/>
                    </a:ext>
                  </a:extLst>
                </a:gridCol>
                <a:gridCol w="209320">
                  <a:extLst>
                    <a:ext uri="{9D8B030D-6E8A-4147-A177-3AD203B41FA5}">
                      <a16:colId xmlns:a16="http://schemas.microsoft.com/office/drawing/2014/main" val="2460269977"/>
                    </a:ext>
                  </a:extLst>
                </a:gridCol>
                <a:gridCol w="946492">
                  <a:extLst>
                    <a:ext uri="{9D8B030D-6E8A-4147-A177-3AD203B41FA5}">
                      <a16:colId xmlns:a16="http://schemas.microsoft.com/office/drawing/2014/main" val="1623657182"/>
                    </a:ext>
                  </a:extLst>
                </a:gridCol>
                <a:gridCol w="791776">
                  <a:extLst>
                    <a:ext uri="{9D8B030D-6E8A-4147-A177-3AD203B41FA5}">
                      <a16:colId xmlns:a16="http://schemas.microsoft.com/office/drawing/2014/main" val="3242972046"/>
                    </a:ext>
                  </a:extLst>
                </a:gridCol>
                <a:gridCol w="209320">
                  <a:extLst>
                    <a:ext uri="{9D8B030D-6E8A-4147-A177-3AD203B41FA5}">
                      <a16:colId xmlns:a16="http://schemas.microsoft.com/office/drawing/2014/main" val="3764772697"/>
                    </a:ext>
                  </a:extLst>
                </a:gridCol>
                <a:gridCol w="946492">
                  <a:extLst>
                    <a:ext uri="{9D8B030D-6E8A-4147-A177-3AD203B41FA5}">
                      <a16:colId xmlns:a16="http://schemas.microsoft.com/office/drawing/2014/main" val="749834897"/>
                    </a:ext>
                  </a:extLst>
                </a:gridCol>
                <a:gridCol w="837281">
                  <a:extLst>
                    <a:ext uri="{9D8B030D-6E8A-4147-A177-3AD203B41FA5}">
                      <a16:colId xmlns:a16="http://schemas.microsoft.com/office/drawing/2014/main" val="537064686"/>
                    </a:ext>
                  </a:extLst>
                </a:gridCol>
              </a:tblGrid>
              <a:tr h="530996">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19771467"/>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12.170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54.347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626065808"/>
                  </a:ext>
                </a:extLst>
              </a:tr>
              <a:tr h="259022">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76.751</a:t>
                      </a:r>
                    </a:p>
                  </a:txBody>
                  <a:tcPr marL="0" marR="0" marT="0" marB="0" anchor="ctr">
                    <a:lnL>
                      <a:noFill/>
                    </a:lnL>
                    <a:lnR>
                      <a:noFill/>
                    </a:lnR>
                    <a:lnT>
                      <a:noFill/>
                    </a:lnT>
                    <a:lnB>
                      <a:noFill/>
                    </a:lnB>
                    <a:noFill/>
                  </a:tcPr>
                </a:tc>
                <a:extLst>
                  <a:ext uri="{0D108BD9-81ED-4DB2-BD59-A6C34878D82A}">
                    <a16:rowId xmlns:a16="http://schemas.microsoft.com/office/drawing/2014/main" val="1806240621"/>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868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80.278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43586339"/>
                  </a:ext>
                </a:extLst>
              </a:tr>
              <a:tr h="259022">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1.112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318.635</a:t>
                      </a:r>
                    </a:p>
                  </a:txBody>
                  <a:tcPr marL="0" marR="0" marT="0" marB="0" anchor="ctr">
                    <a:lnL>
                      <a:noFill/>
                    </a:lnL>
                    <a:lnR>
                      <a:noFill/>
                    </a:lnR>
                    <a:lnT>
                      <a:noFill/>
                    </a:lnT>
                    <a:lnB>
                      <a:noFill/>
                    </a:lnB>
                    <a:noFill/>
                  </a:tcPr>
                </a:tc>
                <a:extLst>
                  <a:ext uri="{0D108BD9-81ED-4DB2-BD59-A6C34878D82A}">
                    <a16:rowId xmlns:a16="http://schemas.microsoft.com/office/drawing/2014/main" val="1321561170"/>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203864"/>
                          </a:solidFill>
                          <a:effectLst/>
                          <a:highlight>
                            <a:srgbClr val="EBF1E9"/>
                          </a:highlight>
                          <a:latin typeface="Calibri" panose="020F0502020204030204" pitchFamily="34" charset="0"/>
                        </a:rPr>
                        <a:t>87.561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571.737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94687708"/>
                  </a:ext>
                </a:extLst>
              </a:tr>
              <a:tr h="259022">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93.123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563.596</a:t>
                      </a:r>
                    </a:p>
                  </a:txBody>
                  <a:tcPr marL="0" marR="0" marT="0" marB="0" anchor="ctr">
                    <a:lnL>
                      <a:noFill/>
                    </a:lnL>
                    <a:lnR>
                      <a:noFill/>
                    </a:lnR>
                    <a:lnT>
                      <a:noFill/>
                    </a:lnT>
                    <a:lnB>
                      <a:noFill/>
                    </a:lnB>
                    <a:noFill/>
                  </a:tcPr>
                </a:tc>
                <a:extLst>
                  <a:ext uri="{0D108BD9-81ED-4DB2-BD59-A6C34878D82A}">
                    <a16:rowId xmlns:a16="http://schemas.microsoft.com/office/drawing/2014/main" val="4089759371"/>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96.640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551.730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66914573"/>
                  </a:ext>
                </a:extLst>
              </a:tr>
              <a:tr h="259022">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3080561530"/>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55998876"/>
                  </a:ext>
                </a:extLst>
              </a:tr>
              <a:tr h="259022">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26046505"/>
                  </a:ext>
                </a:extLst>
              </a:tr>
              <a:tr h="25902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9236305"/>
                  </a:ext>
                </a:extLst>
              </a:tr>
              <a:tr h="259022">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1510333315"/>
                  </a:ext>
                </a:extLst>
              </a:tr>
              <a:tr h="271973">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674.963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4.693.691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97891551"/>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2150899"/>
          <a:ext cx="10769601" cy="3670946"/>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795027">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41287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97394">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descuento</a:t>
            </a:r>
          </a:p>
          <a:p>
            <a:r>
              <a:rPr lang="es-CO" sz="1600" b="1" cap="small">
                <a:solidFill>
                  <a:srgbClr val="002060"/>
                </a:solidFill>
                <a:latin typeface="Candara" panose="020E0502030303020204" pitchFamily="34" charset="0"/>
              </a:rPr>
              <a:t>         </a:t>
            </a:r>
            <a:r>
              <a:rPr lang="es-CO" sz="1600" cap="small">
                <a:solidFill>
                  <a:srgbClr val="002060"/>
                </a:solidFill>
                <a:latin typeface="Candara" panose="020E0502030303020204" pitchFamily="34" charset="0"/>
              </a:rPr>
              <a:t>Balance general Solicitudes de descuento –</a:t>
            </a:r>
            <a:r>
              <a:rPr lang="es-CO" sz="1400" cap="small">
                <a:solidFill>
                  <a:srgbClr val="002060"/>
                </a:solidFill>
                <a:latin typeface="Candara" panose="020E0502030303020204" pitchFamily="34" charset="0"/>
              </a:rPr>
              <a:t> febrero de 2024</a:t>
            </a:r>
            <a:endParaRPr lang="es-CO" sz="160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13.421</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8E7B3927-0F7A-6224-B69E-72F84BC90B51}"/>
              </a:ext>
            </a:extLst>
          </p:cNvPr>
          <p:cNvGraphicFramePr>
            <a:graphicFrameLocks/>
          </p:cNvGraphicFramePr>
          <p:nvPr/>
        </p:nvGraphicFramePr>
        <p:xfrm>
          <a:off x="1902818" y="1882271"/>
          <a:ext cx="9728608" cy="4304015"/>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342320234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29 de febrero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9FD958C-DA29-C29C-1687-4015CDD7A257}"/>
              </a:ext>
            </a:extLst>
          </p:cNvPr>
          <p:cNvGraphicFramePr>
            <a:graphicFrameLocks noGrp="1"/>
          </p:cNvGraphicFramePr>
          <p:nvPr>
            <p:extLst>
              <p:ext uri="{D42A27DB-BD31-4B8C-83A1-F6EECF244321}">
                <p14:modId xmlns:p14="http://schemas.microsoft.com/office/powerpoint/2010/main" val="2506507945"/>
              </p:ext>
            </p:extLst>
          </p:nvPr>
        </p:nvGraphicFramePr>
        <p:xfrm>
          <a:off x="398563" y="2876385"/>
          <a:ext cx="11327827" cy="1437819"/>
        </p:xfrm>
        <a:graphic>
          <a:graphicData uri="http://schemas.openxmlformats.org/drawingml/2006/table">
            <a:tbl>
              <a:tblPr/>
              <a:tblGrid>
                <a:gridCol w="922067">
                  <a:extLst>
                    <a:ext uri="{9D8B030D-6E8A-4147-A177-3AD203B41FA5}">
                      <a16:colId xmlns:a16="http://schemas.microsoft.com/office/drawing/2014/main" val="434277174"/>
                    </a:ext>
                  </a:extLst>
                </a:gridCol>
                <a:gridCol w="744746">
                  <a:extLst>
                    <a:ext uri="{9D8B030D-6E8A-4147-A177-3AD203B41FA5}">
                      <a16:colId xmlns:a16="http://schemas.microsoft.com/office/drawing/2014/main" val="3145489963"/>
                    </a:ext>
                  </a:extLst>
                </a:gridCol>
                <a:gridCol w="248249">
                  <a:extLst>
                    <a:ext uri="{9D8B030D-6E8A-4147-A177-3AD203B41FA5}">
                      <a16:colId xmlns:a16="http://schemas.microsoft.com/office/drawing/2014/main" val="1639168371"/>
                    </a:ext>
                  </a:extLst>
                </a:gridCol>
                <a:gridCol w="922067">
                  <a:extLst>
                    <a:ext uri="{9D8B030D-6E8A-4147-A177-3AD203B41FA5}">
                      <a16:colId xmlns:a16="http://schemas.microsoft.com/office/drawing/2014/main" val="831115388"/>
                    </a:ext>
                  </a:extLst>
                </a:gridCol>
                <a:gridCol w="771344">
                  <a:extLst>
                    <a:ext uri="{9D8B030D-6E8A-4147-A177-3AD203B41FA5}">
                      <a16:colId xmlns:a16="http://schemas.microsoft.com/office/drawing/2014/main" val="2313734015"/>
                    </a:ext>
                  </a:extLst>
                </a:gridCol>
                <a:gridCol w="248249">
                  <a:extLst>
                    <a:ext uri="{9D8B030D-6E8A-4147-A177-3AD203B41FA5}">
                      <a16:colId xmlns:a16="http://schemas.microsoft.com/office/drawing/2014/main" val="1495165133"/>
                    </a:ext>
                  </a:extLst>
                </a:gridCol>
                <a:gridCol w="922067">
                  <a:extLst>
                    <a:ext uri="{9D8B030D-6E8A-4147-A177-3AD203B41FA5}">
                      <a16:colId xmlns:a16="http://schemas.microsoft.com/office/drawing/2014/main" val="301131041"/>
                    </a:ext>
                  </a:extLst>
                </a:gridCol>
                <a:gridCol w="771344">
                  <a:extLst>
                    <a:ext uri="{9D8B030D-6E8A-4147-A177-3AD203B41FA5}">
                      <a16:colId xmlns:a16="http://schemas.microsoft.com/office/drawing/2014/main" val="230882824"/>
                    </a:ext>
                  </a:extLst>
                </a:gridCol>
                <a:gridCol w="248249">
                  <a:extLst>
                    <a:ext uri="{9D8B030D-6E8A-4147-A177-3AD203B41FA5}">
                      <a16:colId xmlns:a16="http://schemas.microsoft.com/office/drawing/2014/main" val="825239422"/>
                    </a:ext>
                  </a:extLst>
                </a:gridCol>
                <a:gridCol w="922067">
                  <a:extLst>
                    <a:ext uri="{9D8B030D-6E8A-4147-A177-3AD203B41FA5}">
                      <a16:colId xmlns:a16="http://schemas.microsoft.com/office/drawing/2014/main" val="2139844729"/>
                    </a:ext>
                  </a:extLst>
                </a:gridCol>
                <a:gridCol w="768389">
                  <a:extLst>
                    <a:ext uri="{9D8B030D-6E8A-4147-A177-3AD203B41FA5}">
                      <a16:colId xmlns:a16="http://schemas.microsoft.com/office/drawing/2014/main" val="710858648"/>
                    </a:ext>
                  </a:extLst>
                </a:gridCol>
                <a:gridCol w="203918">
                  <a:extLst>
                    <a:ext uri="{9D8B030D-6E8A-4147-A177-3AD203B41FA5}">
                      <a16:colId xmlns:a16="http://schemas.microsoft.com/office/drawing/2014/main" val="2118808086"/>
                    </a:ext>
                  </a:extLst>
                </a:gridCol>
                <a:gridCol w="922067">
                  <a:extLst>
                    <a:ext uri="{9D8B030D-6E8A-4147-A177-3AD203B41FA5}">
                      <a16:colId xmlns:a16="http://schemas.microsoft.com/office/drawing/2014/main" val="1998116376"/>
                    </a:ext>
                  </a:extLst>
                </a:gridCol>
                <a:gridCol w="771344">
                  <a:extLst>
                    <a:ext uri="{9D8B030D-6E8A-4147-A177-3AD203B41FA5}">
                      <a16:colId xmlns:a16="http://schemas.microsoft.com/office/drawing/2014/main" val="3666746406"/>
                    </a:ext>
                  </a:extLst>
                </a:gridCol>
                <a:gridCol w="203918">
                  <a:extLst>
                    <a:ext uri="{9D8B030D-6E8A-4147-A177-3AD203B41FA5}">
                      <a16:colId xmlns:a16="http://schemas.microsoft.com/office/drawing/2014/main" val="897125510"/>
                    </a:ext>
                  </a:extLst>
                </a:gridCol>
                <a:gridCol w="922067">
                  <a:extLst>
                    <a:ext uri="{9D8B030D-6E8A-4147-A177-3AD203B41FA5}">
                      <a16:colId xmlns:a16="http://schemas.microsoft.com/office/drawing/2014/main" val="3840078993"/>
                    </a:ext>
                  </a:extLst>
                </a:gridCol>
                <a:gridCol w="815675">
                  <a:extLst>
                    <a:ext uri="{9D8B030D-6E8A-4147-A177-3AD203B41FA5}">
                      <a16:colId xmlns:a16="http://schemas.microsoft.com/office/drawing/2014/main" val="2409853896"/>
                    </a:ext>
                  </a:extLst>
                </a:gridCol>
              </a:tblGrid>
              <a:tr h="577948">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18490097"/>
                  </a:ext>
                </a:extLst>
              </a:tr>
              <a:tr h="28192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05020475"/>
                  </a:ext>
                </a:extLst>
              </a:tr>
              <a:tr h="281925">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680287151"/>
                  </a:ext>
                </a:extLst>
              </a:tr>
              <a:tr h="296021">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34.528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43.200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25.345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27.678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20.062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150.813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00521035"/>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14%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126</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111</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605634"/>
            <a:ext cx="4402036" cy="991525"/>
            <a:chOff x="4934134" y="764189"/>
            <a:chExt cx="4402036" cy="991525"/>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0%</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64189"/>
              <a:ext cx="2118893" cy="898059"/>
              <a:chOff x="4438249" y="586181"/>
              <a:chExt cx="2118893" cy="898059"/>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80</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739263" y="586181"/>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80</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553</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4" name="CuadroTexto 3">
            <a:extLst>
              <a:ext uri="{FF2B5EF4-FFF2-40B4-BE49-F238E27FC236}">
                <a16:creationId xmlns:a16="http://schemas.microsoft.com/office/drawing/2014/main" id="{4C0DB312-EF1C-13B8-E41C-60BADFCFA981}"/>
              </a:ext>
            </a:extLst>
          </p:cNvPr>
          <p:cNvSpPr txBox="1"/>
          <p:nvPr/>
        </p:nvSpPr>
        <p:spPr>
          <a:xfrm>
            <a:off x="2187001" y="796228"/>
            <a:ext cx="6096000" cy="338554"/>
          </a:xfrm>
          <a:prstGeom prst="rect">
            <a:avLst/>
          </a:prstGeom>
          <a:noFill/>
        </p:spPr>
        <p:txBody>
          <a:bodyPr wrap="square">
            <a:spAutoFit/>
          </a:bodyPr>
          <a:lstStyle/>
          <a:p>
            <a:pPr lvl="1"/>
            <a:r>
              <a:rPr lang="es-CO" sz="1600" b="0" dirty="0">
                <a:solidFill>
                  <a:srgbClr val="4472C4">
                    <a:lumMod val="50000"/>
                  </a:srgbClr>
                </a:solidFill>
                <a:latin typeface="Candara" panose="020E0502030303020204" pitchFamily="34" charset="0"/>
              </a:rPr>
              <a:t>FEBRERO</a:t>
            </a:r>
            <a:r>
              <a:rPr lang="es-CO" sz="1600" b="0" dirty="0">
                <a:solidFill>
                  <a:srgbClr val="4472C4">
                    <a:lumMod val="50000"/>
                  </a:srgbClr>
                </a:solidFill>
              </a:rPr>
              <a:t> -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p:txBody>
      </p:sp>
    </p:spTree>
    <p:extLst>
      <p:ext uri="{BB962C8B-B14F-4D97-AF65-F5344CB8AC3E}">
        <p14:creationId xmlns:p14="http://schemas.microsoft.com/office/powerpoint/2010/main" val="11608189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270</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140</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18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553</a:t>
            </a:r>
          </a:p>
        </p:txBody>
      </p:sp>
    </p:spTree>
    <p:extLst>
      <p:ext uri="{BB962C8B-B14F-4D97-AF65-F5344CB8AC3E}">
        <p14:creationId xmlns:p14="http://schemas.microsoft.com/office/powerpoint/2010/main" val="21667834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1.768***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lvl="1">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reportados como Instalados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2.612</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a:t>
            </a:r>
            <a:r>
              <a:rPr lang="es-CO" sz="1200" b="1">
                <a:solidFill>
                  <a:srgbClr val="002060"/>
                </a:solidFill>
                <a:latin typeface="Calibri Light" panose="020F0302020204030204"/>
              </a:rPr>
              <a:t> </a:t>
            </a:r>
            <a:endParaRPr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257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6463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La Interventoría generó informe de incumplimiento de capacidad nominal – SAC 87.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a:solidFill>
                  <a:srgbClr val="002060"/>
                </a:solidFill>
                <a:latin typeface="Calibri" panose="020F0502020204030204"/>
              </a:rPr>
              <a:t>78</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4472C4">
                    <a:lumMod val="50000"/>
                  </a:srgbClr>
                </a:solidFill>
                <a:latin typeface="Calibri" panose="020F0502020204030204"/>
              </a:rPr>
              <a:t>7</a:t>
            </a: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	         219	                  9	                       </a:t>
            </a:r>
            <a:r>
              <a:rPr lang="es-CO" sz="1200" b="1" dirty="0">
                <a:solidFill>
                  <a:srgbClr val="4472C4">
                    <a:lumMod val="50000"/>
                  </a:srgbClr>
                </a:solidFill>
                <a:latin typeface="Calibri" panose="020F0502020204030204"/>
              </a:rPr>
              <a:t>278</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dirty="0">
                <a:solidFill>
                  <a:srgbClr val="4472C4">
                    <a:lumMod val="50000"/>
                  </a:srgbClr>
                </a:solidFill>
                <a:latin typeface="Calibri" panose="020F0502020204030204"/>
              </a:rPr>
              <a:t>84</a:t>
            </a: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141                            </a:t>
            </a:r>
            <a:r>
              <a:rPr lang="es-CO" sz="1200" b="1" cap="small" dirty="0">
                <a:solidFill>
                  <a:srgbClr val="4472C4">
                    <a:lumMod val="50000"/>
                  </a:srgbClr>
                </a:solidFill>
                <a:latin typeface="Calibri" panose="020F0502020204030204"/>
              </a:rPr>
              <a:t>166</a:t>
            </a:r>
            <a:endPar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15651" y="3497712"/>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35                                   565                               306                               150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337	             95	                          482	          222</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1751427"/>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dirty="0">
                <a:solidFill>
                  <a:srgbClr val="002060"/>
                </a:solidFill>
                <a:effectLst>
                  <a:outerShdw blurRad="38100" dist="38100" dir="2700000" algn="tl">
                    <a:srgbClr val="000000">
                      <a:alpha val="43137"/>
                    </a:srgbClr>
                  </a:outerShdw>
                </a:effectLst>
                <a:latin typeface="Calibri" panose="020F0502020204030204"/>
                <a:cs typeface="Calibri"/>
              </a:rPr>
              <a:t> actual</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9.575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4.894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4.681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226</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1612454" y="273457"/>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lvl="1">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 reemplazados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.360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21</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,96</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3</a:t>
            </a: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65</a:t>
            </a: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810354" y="5276975"/>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a:solidFill>
                  <a:srgbClr val="002060"/>
                </a:solidFill>
                <a:latin typeface="Calibri" panose="020F0502020204030204"/>
              </a:rPr>
              <a:t>971</a:t>
            </a:r>
            <a:r>
              <a:rPr kumimoji="0" lang="es-MX" sz="2000" b="1" i="0" u="none" strike="noStrike" kern="1200" cap="none" spc="0" normalizeH="0" baseline="0" noProof="0">
                <a:ln>
                  <a:noFill/>
                </a:ln>
                <a:solidFill>
                  <a:srgbClr val="002060"/>
                </a:solidFill>
                <a:effectLst/>
                <a:uLnTx/>
                <a:uFillTx/>
                <a:latin typeface="Calibri" panose="020F0502020204030204"/>
                <a:ea typeface="+mn-ea"/>
                <a:cs typeface="+mn-cs"/>
              </a:rPr>
              <a:t>*</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138	        114	        55              </a:t>
            </a:r>
            <a:r>
              <a:rPr lang="es-CO" sz="1600" b="1" cap="small" dirty="0">
                <a:solidFill>
                  <a:srgbClr val="4472C4">
                    <a:lumMod val="50000"/>
                  </a:srgbClr>
                </a:solidFill>
                <a:highlight>
                  <a:srgbClr val="FFFFFF"/>
                </a:highlight>
                <a:latin typeface="Calibri" panose="020F0502020204030204"/>
              </a:rPr>
              <a:t>51</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kumimoji="0" lang="es-CO" sz="1200" b="1" i="0" u="none" strike="noStrike" kern="1200" cap="none" spc="0" normalizeH="0" baseline="0" noProof="0">
                <a:ln>
                  <a:noFill/>
                </a:ln>
                <a:solidFill>
                  <a:srgbClr val="4472C4"/>
                </a:solidFill>
                <a:effectLst/>
                <a:highlight>
                  <a:srgbClr val="FFFFFF"/>
                </a:highlight>
                <a:uLnTx/>
                <a:uFillTx/>
                <a:latin typeface="Calibri" panose="020F0502020204030204"/>
                <a:ea typeface="+mj-ea"/>
                <a:cs typeface="+mj-cs"/>
              </a:rPr>
              <a:t>FONTIBÓN</a:t>
            </a:r>
            <a:r>
              <a:rPr lang="es-CO" sz="1200" b="1">
                <a:solidFill>
                  <a:srgbClr val="4472C4"/>
                </a:solidFill>
                <a:highlight>
                  <a:srgbClr val="FFFFFF"/>
                </a:highlight>
                <a:latin typeface="Calibri" panose="020F0502020204030204"/>
              </a:rPr>
              <a:t>     </a:t>
            </a:r>
            <a:r>
              <a:rPr kumimoji="0" lang="es-CO" sz="1200" b="1" i="0" u="none" strike="noStrike" kern="1200" cap="none" spc="0" normalizeH="0" baseline="0" noProof="0">
                <a:ln>
                  <a:noFill/>
                </a:ln>
                <a:solidFill>
                  <a:srgbClr val="4472C4"/>
                </a:solidFill>
                <a:effectLst/>
                <a:highlight>
                  <a:srgbClr val="FFFFFF"/>
                </a:highlight>
                <a:uLnTx/>
                <a:uFillTx/>
                <a:latin typeface="Calibri" panose="020F0502020204030204"/>
                <a:ea typeface="+mj-ea"/>
                <a:cs typeface="+mj-cs"/>
              </a:rPr>
              <a:t> KENNEDY</a:t>
            </a:r>
          </a:p>
          <a:p>
            <a:pPr algn="ctr">
              <a:defRPr/>
            </a:pPr>
            <a:r>
              <a:rPr lang="es-CO" sz="1600" b="1">
                <a:solidFill>
                  <a:srgbClr val="002060"/>
                </a:solidFill>
                <a:highlight>
                  <a:srgbClr val="FFFFFF"/>
                </a:highlight>
                <a:latin typeface="Calibri" panose="020F0502020204030204"/>
              </a:rPr>
              <a:t>248         </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a:t>
            </a:r>
            <a:r>
              <a:rPr lang="es-CO" sz="1600" b="1">
                <a:solidFill>
                  <a:srgbClr val="002060"/>
                </a:solidFill>
                <a:highlight>
                  <a:srgbClr val="FFFFFF"/>
                </a:highlight>
                <a:latin typeface="Calibri" panose="020F0502020204030204"/>
              </a:rPr>
              <a:t>723</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653</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231		109		175</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88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6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900">
                <a:solidFill>
                  <a:srgbClr val="002060"/>
                </a:solidFill>
                <a:latin typeface="Calibri" panose="020F0502020204030204"/>
              </a:rPr>
              <a:t>*Se reportaron 916 contendores remplazados, en el informe del Concesionario.</a:t>
            </a:r>
            <a:endParaRPr kumimoji="0" lang="es-CO" sz="9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71492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prstClr val="black"/>
                </a:solidFill>
                <a:effectLst/>
                <a:uLnTx/>
                <a:uFillTx/>
                <a:latin typeface="Candara"/>
                <a:ea typeface="+mn-ea"/>
                <a:cs typeface="+mn-cs"/>
              </a:rPr>
              <a:t>         </a:t>
            </a:r>
            <a:r>
              <a:rPr kumimoji="0" lang="es-CO" sz="1600" b="0" i="0" u="none" strike="noStrike" kern="1200" cap="small" spc="0" normalizeH="0" baseline="0" noProof="0" dirty="0">
                <a:ln>
                  <a:noFill/>
                </a:ln>
                <a:solidFill>
                  <a:srgbClr val="4472C4">
                    <a:lumMod val="50000"/>
                  </a:srgbClr>
                </a:solidFill>
                <a:effectLst/>
                <a:uLnTx/>
                <a:uFillTx/>
                <a:latin typeface="Candara"/>
                <a:ea typeface="+mn-ea"/>
                <a:cs typeface="+mn-cs"/>
              </a:rPr>
              <a:t>Zonas de mayor vandalismo al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a:ea typeface="+mn-ea"/>
              <a:cs typeface="+mn-cs"/>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8" y="1506685"/>
            <a:ext cx="213017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Usaquén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Santa Bibiana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San Patricio</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endParaRP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7497701" y="5523924"/>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USME</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La Estrellita</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prstClr val="black"/>
                </a:solidFill>
                <a:effectLst/>
                <a:uLnTx/>
                <a:uFillTx/>
                <a:latin typeface="Candara" panose="020E0502030303020204" pitchFamily="34" charset="0"/>
                <a:ea typeface="+mn-ea"/>
                <a:cs typeface="+mn-cs"/>
              </a:rPr>
              <a:t>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Casos de Éxito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5935824" y="5215245"/>
            <a:ext cx="2984950" cy="9470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TUNJUELITO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Nuevo Muzú</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16039324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9">
            <a:extLst>
              <a:ext uri="{FF2B5EF4-FFF2-40B4-BE49-F238E27FC236}">
                <a16:creationId xmlns:a16="http://schemas.microsoft.com/office/drawing/2014/main" id="{425BC2E4-D305-3AF8-5D53-D0877686914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41799" y="2078544"/>
            <a:ext cx="3691739" cy="3044076"/>
          </a:xfrm>
          <a:prstGeom prst="rect">
            <a:avLst/>
          </a:prstGeom>
        </p:spPr>
      </p:pic>
      <p:pic>
        <p:nvPicPr>
          <p:cNvPr id="11" name="Imagen 10">
            <a:extLst>
              <a:ext uri="{FF2B5EF4-FFF2-40B4-BE49-F238E27FC236}">
                <a16:creationId xmlns:a16="http://schemas.microsoft.com/office/drawing/2014/main" id="{A0C012F3-7338-ABBD-A04A-D04CE526E7A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445773" y="2072063"/>
            <a:ext cx="3691740" cy="3044075"/>
          </a:xfrm>
          <a:prstGeom prst="rect">
            <a:avLst/>
          </a:prstGeom>
        </p:spPr>
      </p:pic>
      <p:pic>
        <p:nvPicPr>
          <p:cNvPr id="12" name="Imagen 11">
            <a:extLst>
              <a:ext uri="{FF2B5EF4-FFF2-40B4-BE49-F238E27FC236}">
                <a16:creationId xmlns:a16="http://schemas.microsoft.com/office/drawing/2014/main" id="{5FB7B79D-D22A-AE11-99EA-AF2A9DD0560E}"/>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205731" y="2078544"/>
            <a:ext cx="3429769" cy="3037594"/>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endParaRPr lang="es-CO" sz="900" dirty="0">
              <a:solidFill>
                <a:schemeClr val="accent1">
                  <a:lumMod val="50000"/>
                </a:schemeClr>
              </a:solidFill>
            </a:endParaRP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8B4805D-8A1E-C835-DABC-D79738FDFD48}"/>
              </a:ext>
            </a:extLst>
          </p:cNvPr>
          <p:cNvGraphicFramePr>
            <a:graphicFrameLocks noGrp="1"/>
          </p:cNvGraphicFramePr>
          <p:nvPr>
            <p:extLst>
              <p:ext uri="{D42A27DB-BD31-4B8C-83A1-F6EECF244321}">
                <p14:modId xmlns:p14="http://schemas.microsoft.com/office/powerpoint/2010/main" val="1356033599"/>
              </p:ext>
            </p:extLst>
          </p:nvPr>
        </p:nvGraphicFramePr>
        <p:xfrm>
          <a:off x="203161" y="2713076"/>
          <a:ext cx="11785677" cy="3298386"/>
        </p:xfrm>
        <a:graphic>
          <a:graphicData uri="http://schemas.openxmlformats.org/drawingml/2006/table">
            <a:tbl>
              <a:tblPr/>
              <a:tblGrid>
                <a:gridCol w="852747">
                  <a:extLst>
                    <a:ext uri="{9D8B030D-6E8A-4147-A177-3AD203B41FA5}">
                      <a16:colId xmlns:a16="http://schemas.microsoft.com/office/drawing/2014/main" val="1725876310"/>
                    </a:ext>
                  </a:extLst>
                </a:gridCol>
                <a:gridCol w="966447">
                  <a:extLst>
                    <a:ext uri="{9D8B030D-6E8A-4147-A177-3AD203B41FA5}">
                      <a16:colId xmlns:a16="http://schemas.microsoft.com/office/drawing/2014/main" val="3907955636"/>
                    </a:ext>
                  </a:extLst>
                </a:gridCol>
                <a:gridCol w="159890">
                  <a:extLst>
                    <a:ext uri="{9D8B030D-6E8A-4147-A177-3AD203B41FA5}">
                      <a16:colId xmlns:a16="http://schemas.microsoft.com/office/drawing/2014/main" val="3496822913"/>
                    </a:ext>
                  </a:extLst>
                </a:gridCol>
                <a:gridCol w="852747">
                  <a:extLst>
                    <a:ext uri="{9D8B030D-6E8A-4147-A177-3AD203B41FA5}">
                      <a16:colId xmlns:a16="http://schemas.microsoft.com/office/drawing/2014/main" val="1944085301"/>
                    </a:ext>
                  </a:extLst>
                </a:gridCol>
                <a:gridCol w="966447">
                  <a:extLst>
                    <a:ext uri="{9D8B030D-6E8A-4147-A177-3AD203B41FA5}">
                      <a16:colId xmlns:a16="http://schemas.microsoft.com/office/drawing/2014/main" val="1838175587"/>
                    </a:ext>
                  </a:extLst>
                </a:gridCol>
                <a:gridCol w="159890">
                  <a:extLst>
                    <a:ext uri="{9D8B030D-6E8A-4147-A177-3AD203B41FA5}">
                      <a16:colId xmlns:a16="http://schemas.microsoft.com/office/drawing/2014/main" val="3767361576"/>
                    </a:ext>
                  </a:extLst>
                </a:gridCol>
                <a:gridCol w="852747">
                  <a:extLst>
                    <a:ext uri="{9D8B030D-6E8A-4147-A177-3AD203B41FA5}">
                      <a16:colId xmlns:a16="http://schemas.microsoft.com/office/drawing/2014/main" val="1047441067"/>
                    </a:ext>
                  </a:extLst>
                </a:gridCol>
                <a:gridCol w="966447">
                  <a:extLst>
                    <a:ext uri="{9D8B030D-6E8A-4147-A177-3AD203B41FA5}">
                      <a16:colId xmlns:a16="http://schemas.microsoft.com/office/drawing/2014/main" val="1225256813"/>
                    </a:ext>
                  </a:extLst>
                </a:gridCol>
                <a:gridCol w="159890">
                  <a:extLst>
                    <a:ext uri="{9D8B030D-6E8A-4147-A177-3AD203B41FA5}">
                      <a16:colId xmlns:a16="http://schemas.microsoft.com/office/drawing/2014/main" val="4216916255"/>
                    </a:ext>
                  </a:extLst>
                </a:gridCol>
                <a:gridCol w="852747">
                  <a:extLst>
                    <a:ext uri="{9D8B030D-6E8A-4147-A177-3AD203B41FA5}">
                      <a16:colId xmlns:a16="http://schemas.microsoft.com/office/drawing/2014/main" val="1308241225"/>
                    </a:ext>
                  </a:extLst>
                </a:gridCol>
                <a:gridCol w="966447">
                  <a:extLst>
                    <a:ext uri="{9D8B030D-6E8A-4147-A177-3AD203B41FA5}">
                      <a16:colId xmlns:a16="http://schemas.microsoft.com/office/drawing/2014/main" val="2280322133"/>
                    </a:ext>
                  </a:extLst>
                </a:gridCol>
                <a:gridCol w="159890">
                  <a:extLst>
                    <a:ext uri="{9D8B030D-6E8A-4147-A177-3AD203B41FA5}">
                      <a16:colId xmlns:a16="http://schemas.microsoft.com/office/drawing/2014/main" val="2646552841"/>
                    </a:ext>
                  </a:extLst>
                </a:gridCol>
                <a:gridCol w="852747">
                  <a:extLst>
                    <a:ext uri="{9D8B030D-6E8A-4147-A177-3AD203B41FA5}">
                      <a16:colId xmlns:a16="http://schemas.microsoft.com/office/drawing/2014/main" val="700594657"/>
                    </a:ext>
                  </a:extLst>
                </a:gridCol>
                <a:gridCol w="966447">
                  <a:extLst>
                    <a:ext uri="{9D8B030D-6E8A-4147-A177-3AD203B41FA5}">
                      <a16:colId xmlns:a16="http://schemas.microsoft.com/office/drawing/2014/main" val="269087222"/>
                    </a:ext>
                  </a:extLst>
                </a:gridCol>
                <a:gridCol w="159890">
                  <a:extLst>
                    <a:ext uri="{9D8B030D-6E8A-4147-A177-3AD203B41FA5}">
                      <a16:colId xmlns:a16="http://schemas.microsoft.com/office/drawing/2014/main" val="1446793367"/>
                    </a:ext>
                  </a:extLst>
                </a:gridCol>
                <a:gridCol w="852747">
                  <a:extLst>
                    <a:ext uri="{9D8B030D-6E8A-4147-A177-3AD203B41FA5}">
                      <a16:colId xmlns:a16="http://schemas.microsoft.com/office/drawing/2014/main" val="859519315"/>
                    </a:ext>
                  </a:extLst>
                </a:gridCol>
                <a:gridCol w="1037510">
                  <a:extLst>
                    <a:ext uri="{9D8B030D-6E8A-4147-A177-3AD203B41FA5}">
                      <a16:colId xmlns:a16="http://schemas.microsoft.com/office/drawing/2014/main" val="797143502"/>
                    </a:ext>
                  </a:extLst>
                </a:gridCol>
              </a:tblGrid>
              <a:tr h="245625">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6507981"/>
                  </a:ext>
                </a:extLst>
              </a:tr>
              <a:tr h="233928">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162.544,66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802.634,58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00283684"/>
                  </a:ext>
                </a:extLst>
              </a:tr>
              <a:tr h="233928">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1.041.556,81</a:t>
                      </a:r>
                    </a:p>
                  </a:txBody>
                  <a:tcPr marL="0" marR="0" marT="0" marB="0" anchor="ctr">
                    <a:lnL>
                      <a:noFill/>
                    </a:lnL>
                    <a:lnR>
                      <a:noFill/>
                    </a:lnR>
                    <a:lnT>
                      <a:noFill/>
                    </a:lnT>
                    <a:lnB>
                      <a:noFill/>
                    </a:lnB>
                    <a:noFill/>
                  </a:tcPr>
                </a:tc>
                <a:extLst>
                  <a:ext uri="{0D108BD9-81ED-4DB2-BD59-A6C34878D82A}">
                    <a16:rowId xmlns:a16="http://schemas.microsoft.com/office/drawing/2014/main" val="493007309"/>
                  </a:ext>
                </a:extLst>
              </a:tr>
              <a:tr h="233928">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1.028.410,47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7855413"/>
                  </a:ext>
                </a:extLst>
              </a:tr>
              <a:tr h="233928">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1.062.627,44</a:t>
                      </a:r>
                    </a:p>
                  </a:txBody>
                  <a:tcPr marL="0" marR="0" marT="0" marB="0" anchor="ctr">
                    <a:lnL>
                      <a:noFill/>
                    </a:lnL>
                    <a:lnR>
                      <a:noFill/>
                    </a:lnR>
                    <a:lnT>
                      <a:noFill/>
                    </a:lnT>
                    <a:lnB>
                      <a:noFill/>
                    </a:lnB>
                    <a:noFill/>
                  </a:tcPr>
                </a:tc>
                <a:extLst>
                  <a:ext uri="{0D108BD9-81ED-4DB2-BD59-A6C34878D82A}">
                    <a16:rowId xmlns:a16="http://schemas.microsoft.com/office/drawing/2014/main" val="3240199083"/>
                  </a:ext>
                </a:extLst>
              </a:tr>
              <a:tr h="233928">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977.118,72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23722460"/>
                  </a:ext>
                </a:extLst>
              </a:tr>
              <a:tr h="233928">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1.073.508,98</a:t>
                      </a:r>
                    </a:p>
                  </a:txBody>
                  <a:tcPr marL="0" marR="0" marT="0" marB="0" anchor="ctr">
                    <a:lnL>
                      <a:noFill/>
                    </a:lnL>
                    <a:lnR>
                      <a:noFill/>
                    </a:lnR>
                    <a:lnT>
                      <a:noFill/>
                    </a:lnT>
                    <a:lnB>
                      <a:noFill/>
                    </a:lnB>
                    <a:noFill/>
                  </a:tcPr>
                </a:tc>
                <a:extLst>
                  <a:ext uri="{0D108BD9-81ED-4DB2-BD59-A6C34878D82A}">
                    <a16:rowId xmlns:a16="http://schemas.microsoft.com/office/drawing/2014/main" val="1132336306"/>
                  </a:ext>
                </a:extLst>
              </a:tr>
              <a:tr h="233928">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1.001.869,95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3983924"/>
                  </a:ext>
                </a:extLst>
              </a:tr>
              <a:tr h="233928">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1.038.056,56</a:t>
                      </a:r>
                    </a:p>
                  </a:txBody>
                  <a:tcPr marL="0" marR="0" marT="0" marB="0" anchor="ctr">
                    <a:lnL>
                      <a:noFill/>
                    </a:lnL>
                    <a:lnR>
                      <a:noFill/>
                    </a:lnR>
                    <a:lnT>
                      <a:noFill/>
                    </a:lnT>
                    <a:lnB>
                      <a:noFill/>
                    </a:lnB>
                    <a:noFill/>
                  </a:tcPr>
                </a:tc>
                <a:extLst>
                  <a:ext uri="{0D108BD9-81ED-4DB2-BD59-A6C34878D82A}">
                    <a16:rowId xmlns:a16="http://schemas.microsoft.com/office/drawing/2014/main" val="1469719271"/>
                  </a:ext>
                </a:extLst>
              </a:tr>
              <a:tr h="233928">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976.852,10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15427557"/>
                  </a:ext>
                </a:extLst>
              </a:tr>
              <a:tr h="233928">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1.017.995,22</a:t>
                      </a:r>
                    </a:p>
                  </a:txBody>
                  <a:tcPr marL="0" marR="0" marT="0" marB="0" anchor="ctr">
                    <a:lnL>
                      <a:noFill/>
                    </a:lnL>
                    <a:lnR>
                      <a:noFill/>
                    </a:lnR>
                    <a:lnT>
                      <a:noFill/>
                    </a:lnT>
                    <a:lnB>
                      <a:noFill/>
                    </a:lnB>
                    <a:noFill/>
                  </a:tcPr>
                </a:tc>
                <a:extLst>
                  <a:ext uri="{0D108BD9-81ED-4DB2-BD59-A6C34878D82A}">
                    <a16:rowId xmlns:a16="http://schemas.microsoft.com/office/drawing/2014/main" val="1849786665"/>
                  </a:ext>
                </a:extLst>
              </a:tr>
              <a:tr h="233928">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966.658,17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33422665"/>
                  </a:ext>
                </a:extLst>
              </a:tr>
              <a:tr h="233928">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993.560,47</a:t>
                      </a:r>
                    </a:p>
                  </a:txBody>
                  <a:tcPr marL="0" marR="0" marT="0" marB="0" anchor="ctr">
                    <a:lnL>
                      <a:noFill/>
                    </a:lnL>
                    <a:lnR>
                      <a:noFill/>
                    </a:lnR>
                    <a:lnT>
                      <a:noFill/>
                    </a:lnT>
                    <a:lnB>
                      <a:noFill/>
                    </a:lnB>
                    <a:noFill/>
                  </a:tcPr>
                </a:tc>
                <a:extLst>
                  <a:ext uri="{0D108BD9-81ED-4DB2-BD59-A6C34878D82A}">
                    <a16:rowId xmlns:a16="http://schemas.microsoft.com/office/drawing/2014/main" val="3012835355"/>
                  </a:ext>
                </a:extLst>
              </a:tr>
              <a:tr h="24562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2.345.434,65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1.654.316,22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11.980.849,47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66841553"/>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9" name="Imagen 8">
            <a:extLst>
              <a:ext uri="{FF2B5EF4-FFF2-40B4-BE49-F238E27FC236}">
                <a16:creationId xmlns:a16="http://schemas.microsoft.com/office/drawing/2014/main" id="{3EE13008-803B-4E63-D552-2B710655616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07547" y="2045100"/>
            <a:ext cx="3718966" cy="3106391"/>
          </a:xfrm>
          <a:prstGeom prst="rect">
            <a:avLst/>
          </a:prstGeom>
        </p:spPr>
      </p:pic>
      <p:pic>
        <p:nvPicPr>
          <p:cNvPr id="13" name="Imagen 12">
            <a:extLst>
              <a:ext uri="{FF2B5EF4-FFF2-40B4-BE49-F238E27FC236}">
                <a16:creationId xmlns:a16="http://schemas.microsoft.com/office/drawing/2014/main" id="{D566E7C8-7C30-D97F-0E3F-9AAAD2506BC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053941" y="2055689"/>
            <a:ext cx="3722282" cy="3087811"/>
          </a:xfrm>
          <a:prstGeom prst="rect">
            <a:avLst/>
          </a:prstGeom>
        </p:spPr>
      </p:pic>
      <p:pic>
        <p:nvPicPr>
          <p:cNvPr id="16" name="Imagen 15">
            <a:extLst>
              <a:ext uri="{FF2B5EF4-FFF2-40B4-BE49-F238E27FC236}">
                <a16:creationId xmlns:a16="http://schemas.microsoft.com/office/drawing/2014/main" id="{EFCE0F88-E545-3C1F-D5EB-A4D3EC48977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36579" y="2029108"/>
            <a:ext cx="3970968" cy="3149348"/>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5" y="21870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1026" name="Picture 2">
            <a:extLst>
              <a:ext uri="{FF2B5EF4-FFF2-40B4-BE49-F238E27FC236}">
                <a16:creationId xmlns:a16="http://schemas.microsoft.com/office/drawing/2014/main" id="{908477D0-EA43-A30A-FD81-C9C07EF34B92}"/>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48941" y="2081992"/>
            <a:ext cx="3592972" cy="3080207"/>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n 5">
            <a:extLst>
              <a:ext uri="{FF2B5EF4-FFF2-40B4-BE49-F238E27FC236}">
                <a16:creationId xmlns:a16="http://schemas.microsoft.com/office/drawing/2014/main" id="{49FC3233-126D-0EF6-A6EC-29640AB26609}"/>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858994" y="2119300"/>
            <a:ext cx="3863925" cy="3006737"/>
          </a:xfrm>
          <a:prstGeom prst="rect">
            <a:avLst/>
          </a:prstGeom>
        </p:spPr>
      </p:pic>
      <p:pic>
        <p:nvPicPr>
          <p:cNvPr id="9" name="Imagen 8">
            <a:extLst>
              <a:ext uri="{FF2B5EF4-FFF2-40B4-BE49-F238E27FC236}">
                <a16:creationId xmlns:a16="http://schemas.microsoft.com/office/drawing/2014/main" id="{2E4942E5-8DAF-6C82-8706-BD1C5A6756F4}"/>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026621" y="2109841"/>
            <a:ext cx="3888935" cy="3006737"/>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descr="item 1">
            <a:extLst>
              <a:ext uri="{FF2B5EF4-FFF2-40B4-BE49-F238E27FC236}">
                <a16:creationId xmlns:a16="http://schemas.microsoft.com/office/drawing/2014/main" id="{46FFB8EF-A2DB-B95C-5DCA-E6546E2835CB}"/>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21978" y="2087255"/>
            <a:ext cx="3733568" cy="300472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1">
            <a:extLst>
              <a:ext uri="{FF2B5EF4-FFF2-40B4-BE49-F238E27FC236}">
                <a16:creationId xmlns:a16="http://schemas.microsoft.com/office/drawing/2014/main" id="{635E5523-05A4-9707-8D84-0F2EE26D804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155545" y="2077565"/>
            <a:ext cx="3880909" cy="3004723"/>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n 5">
            <a:extLst>
              <a:ext uri="{FF2B5EF4-FFF2-40B4-BE49-F238E27FC236}">
                <a16:creationId xmlns:a16="http://schemas.microsoft.com/office/drawing/2014/main" id="{EFF2EF0A-AD12-3154-FBAE-EF9AE30A8A3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087406" y="2087254"/>
            <a:ext cx="3676413" cy="2995029"/>
          </a:xfrm>
          <a:prstGeom prst="rect">
            <a:avLst/>
          </a:prstGeom>
        </p:spPr>
      </p:pic>
    </p:spTree>
    <p:extLst>
      <p:ext uri="{BB962C8B-B14F-4D97-AF65-F5344CB8AC3E}">
        <p14:creationId xmlns:p14="http://schemas.microsoft.com/office/powerpoint/2010/main" val="23756878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esquema de Contenerización </a:t>
            </a:r>
            <a:r>
              <a:rPr lang="es-CO" sz="1600" b="0" dirty="0">
                <a:solidFill>
                  <a:srgbClr val="4472C4">
                    <a:lumMod val="50000"/>
                  </a:srgbClr>
                </a:solidFill>
              </a:rPr>
              <a:t>FEBRERO - </a:t>
            </a:r>
            <a:r>
              <a:rPr lang="es-CO" sz="1600" b="0" dirty="0">
                <a:solidFill>
                  <a:srgbClr val="4472C4">
                    <a:lumMod val="50000"/>
                  </a:srgbClr>
                </a:solidFill>
                <a:cs typeface="Calibri" panose="020F0502020204030204" pitchFamily="34" charset="0"/>
              </a:rPr>
              <a:t>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5" name="Imagen 4">
            <a:extLst>
              <a:ext uri="{FF2B5EF4-FFF2-40B4-BE49-F238E27FC236}">
                <a16:creationId xmlns:a16="http://schemas.microsoft.com/office/drawing/2014/main" id="{7CE23348-8BB7-44BA-90B8-FEA60BED905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44711" y="2177361"/>
            <a:ext cx="3610833" cy="3120788"/>
          </a:xfrm>
          <a:prstGeom prst="rect">
            <a:avLst/>
          </a:prstGeom>
        </p:spPr>
      </p:pic>
      <p:pic>
        <p:nvPicPr>
          <p:cNvPr id="8" name="Imagen 7">
            <a:extLst>
              <a:ext uri="{FF2B5EF4-FFF2-40B4-BE49-F238E27FC236}">
                <a16:creationId xmlns:a16="http://schemas.microsoft.com/office/drawing/2014/main" id="{6391A01C-F5AE-422D-8C04-4140D9E3E60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429432" y="2177361"/>
            <a:ext cx="3333135" cy="3120788"/>
          </a:xfrm>
          <a:prstGeom prst="rect">
            <a:avLst/>
          </a:prstGeom>
        </p:spPr>
      </p:pic>
      <p:pic>
        <p:nvPicPr>
          <p:cNvPr id="9" name="Imagen 8">
            <a:extLst>
              <a:ext uri="{FF2B5EF4-FFF2-40B4-BE49-F238E27FC236}">
                <a16:creationId xmlns:a16="http://schemas.microsoft.com/office/drawing/2014/main" id="{8823A67F-8650-46A9-B550-D969B98A5FF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980764" y="2168896"/>
            <a:ext cx="3571060" cy="3120788"/>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a:t>
            </a:r>
            <a:r>
              <a:rPr lang="es-CO" sz="1600" b="0" dirty="0">
                <a:solidFill>
                  <a:srgbClr val="4472C4">
                    <a:lumMod val="50000"/>
                  </a:srgbClr>
                </a:solidFill>
              </a:rPr>
              <a:t>FEBRERO</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b="1" dirty="0">
                <a:solidFill>
                  <a:schemeClr val="accent1">
                    <a:lumMod val="50000"/>
                  </a:schemeClr>
                </a:solidFill>
                <a:latin typeface="+mn-lt"/>
              </a:rPr>
              <a:t>2	          33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10</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48</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b="1">
                <a:solidFill>
                  <a:schemeClr val="accent1">
                    <a:lumMod val="50000"/>
                  </a:schemeClr>
                </a:solidFill>
                <a:latin typeface="+mn-lt"/>
              </a:rPr>
              <a:t>34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42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32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674</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86</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a 7">
            <a:extLst>
              <a:ext uri="{FF2B5EF4-FFF2-40B4-BE49-F238E27FC236}">
                <a16:creationId xmlns:a16="http://schemas.microsoft.com/office/drawing/2014/main" id="{D6B0457A-BAE4-35CB-FDFF-E9E795408B81}"/>
              </a:ext>
            </a:extLst>
          </p:cNvPr>
          <p:cNvGraphicFramePr>
            <a:graphicFrameLocks noGrp="1"/>
          </p:cNvGraphicFramePr>
          <p:nvPr>
            <p:extLst>
              <p:ext uri="{D42A27DB-BD31-4B8C-83A1-F6EECF244321}">
                <p14:modId xmlns:p14="http://schemas.microsoft.com/office/powerpoint/2010/main" val="2748481534"/>
              </p:ext>
            </p:extLst>
          </p:nvPr>
        </p:nvGraphicFramePr>
        <p:xfrm>
          <a:off x="809579" y="4273268"/>
          <a:ext cx="10515599" cy="691969"/>
        </p:xfrm>
        <a:graphic>
          <a:graphicData uri="http://schemas.openxmlformats.org/drawingml/2006/table">
            <a:tbl>
              <a:tblPr/>
              <a:tblGrid>
                <a:gridCol w="991566">
                  <a:extLst>
                    <a:ext uri="{9D8B030D-6E8A-4147-A177-3AD203B41FA5}">
                      <a16:colId xmlns:a16="http://schemas.microsoft.com/office/drawing/2014/main" val="378338679"/>
                    </a:ext>
                  </a:extLst>
                </a:gridCol>
                <a:gridCol w="924906">
                  <a:extLst>
                    <a:ext uri="{9D8B030D-6E8A-4147-A177-3AD203B41FA5}">
                      <a16:colId xmlns:a16="http://schemas.microsoft.com/office/drawing/2014/main" val="3373560533"/>
                    </a:ext>
                  </a:extLst>
                </a:gridCol>
                <a:gridCol w="958236">
                  <a:extLst>
                    <a:ext uri="{9D8B030D-6E8A-4147-A177-3AD203B41FA5}">
                      <a16:colId xmlns:a16="http://schemas.microsoft.com/office/drawing/2014/main" val="3561340120"/>
                    </a:ext>
                  </a:extLst>
                </a:gridCol>
                <a:gridCol w="877689">
                  <a:extLst>
                    <a:ext uri="{9D8B030D-6E8A-4147-A177-3AD203B41FA5}">
                      <a16:colId xmlns:a16="http://schemas.microsoft.com/office/drawing/2014/main" val="2601281232"/>
                    </a:ext>
                  </a:extLst>
                </a:gridCol>
                <a:gridCol w="991566">
                  <a:extLst>
                    <a:ext uri="{9D8B030D-6E8A-4147-A177-3AD203B41FA5}">
                      <a16:colId xmlns:a16="http://schemas.microsoft.com/office/drawing/2014/main" val="2412930011"/>
                    </a:ext>
                  </a:extLst>
                </a:gridCol>
                <a:gridCol w="911019">
                  <a:extLst>
                    <a:ext uri="{9D8B030D-6E8A-4147-A177-3AD203B41FA5}">
                      <a16:colId xmlns:a16="http://schemas.microsoft.com/office/drawing/2014/main" val="3082168955"/>
                    </a:ext>
                  </a:extLst>
                </a:gridCol>
                <a:gridCol w="922128">
                  <a:extLst>
                    <a:ext uri="{9D8B030D-6E8A-4147-A177-3AD203B41FA5}">
                      <a16:colId xmlns:a16="http://schemas.microsoft.com/office/drawing/2014/main" val="473719302"/>
                    </a:ext>
                  </a:extLst>
                </a:gridCol>
                <a:gridCol w="891576">
                  <a:extLst>
                    <a:ext uri="{9D8B030D-6E8A-4147-A177-3AD203B41FA5}">
                      <a16:colId xmlns:a16="http://schemas.microsoft.com/office/drawing/2014/main" val="1082315022"/>
                    </a:ext>
                  </a:extLst>
                </a:gridCol>
                <a:gridCol w="922128">
                  <a:extLst>
                    <a:ext uri="{9D8B030D-6E8A-4147-A177-3AD203B41FA5}">
                      <a16:colId xmlns:a16="http://schemas.microsoft.com/office/drawing/2014/main" val="1766549399"/>
                    </a:ext>
                  </a:extLst>
                </a:gridCol>
                <a:gridCol w="744369">
                  <a:extLst>
                    <a:ext uri="{9D8B030D-6E8A-4147-A177-3AD203B41FA5}">
                      <a16:colId xmlns:a16="http://schemas.microsoft.com/office/drawing/2014/main" val="2643691884"/>
                    </a:ext>
                  </a:extLst>
                </a:gridCol>
                <a:gridCol w="655489">
                  <a:extLst>
                    <a:ext uri="{9D8B030D-6E8A-4147-A177-3AD203B41FA5}">
                      <a16:colId xmlns:a16="http://schemas.microsoft.com/office/drawing/2014/main" val="1909554746"/>
                    </a:ext>
                  </a:extLst>
                </a:gridCol>
                <a:gridCol w="724927">
                  <a:extLst>
                    <a:ext uri="{9D8B030D-6E8A-4147-A177-3AD203B41FA5}">
                      <a16:colId xmlns:a16="http://schemas.microsoft.com/office/drawing/2014/main" val="1855037763"/>
                    </a:ext>
                  </a:extLst>
                </a:gridCol>
              </a:tblGrid>
              <a:tr h="175260">
                <a:tc gridSpan="10">
                  <a:txBody>
                    <a:bodyPr/>
                    <a:lstStyle/>
                    <a:p>
                      <a:pPr algn="ctr" rtl="0" fontAlgn="ctr"/>
                      <a:r>
                        <a:rPr lang="es-CO" sz="1100" b="1" i="0" u="none" strike="noStrike">
                          <a:solidFill>
                            <a:srgbClr val="203864"/>
                          </a:solidFill>
                          <a:effectLst/>
                          <a:latin typeface="Calibri" panose="020F0502020204030204" pitchFamily="34" charset="0"/>
                        </a:rPr>
                        <a:t>                                              </a:t>
                      </a:r>
                      <a:r>
                        <a:rPr lang="es-CO" sz="1200" b="1" i="0" u="none" strike="noStrike">
                          <a:solidFill>
                            <a:srgbClr val="203864"/>
                          </a:solidFill>
                          <a:effectLst/>
                          <a:latin typeface="Calibri" panose="020F0502020204030204" pitchFamily="34" charset="0"/>
                        </a:rPr>
                        <a:t>RECOLECCIÓN SEMESTRAL 2018 – 2023</a:t>
                      </a:r>
                      <a:endParaRPr lang="es-CO" sz="1100" b="1" i="0" u="none" strike="noStrike">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55263610"/>
                  </a:ext>
                </a:extLst>
              </a:tr>
              <a:tr h="333829">
                <a:tc>
                  <a:txBody>
                    <a:bodyPr/>
                    <a:lstStyle/>
                    <a:p>
                      <a:pPr algn="ctr" rtl="0" fontAlgn="ctr"/>
                      <a:r>
                        <a:rPr lang="es-CO" sz="1100" b="1" i="0" u="none" strike="noStrike">
                          <a:solidFill>
                            <a:srgbClr val="002060"/>
                          </a:solidFill>
                          <a:effectLst/>
                          <a:latin typeface="Calibri" panose="020F0502020204030204" pitchFamily="34" charset="0"/>
                        </a:rPr>
                        <a:t>Mar-18</a:t>
                      </a:r>
                      <a:r>
                        <a:rPr lang="es-CO" sz="1000" b="1" i="0" u="none" strike="noStrike">
                          <a:solidFill>
                            <a:srgbClr val="002060"/>
                          </a:solidFill>
                          <a:effectLst/>
                          <a:latin typeface="Calibri" panose="020F0502020204030204" pitchFamily="34" charset="0"/>
                        </a:rPr>
                        <a:t>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43866300"/>
                  </a:ext>
                </a:extLst>
              </a:tr>
              <a:tr h="175260">
                <a:tc>
                  <a:txBody>
                    <a:bodyPr/>
                    <a:lstStyle/>
                    <a:p>
                      <a:pPr algn="ctr" rtl="0" fontAlgn="ctr"/>
                      <a:r>
                        <a:rPr lang="es-CO" sz="90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5074786"/>
                  </a:ext>
                </a:extLst>
              </a:tr>
            </a:tbl>
          </a:graphicData>
        </a:graphic>
      </p:graphicFrame>
      <p:graphicFrame>
        <p:nvGraphicFramePr>
          <p:cNvPr id="9" name="Tabla 8">
            <a:extLst>
              <a:ext uri="{FF2B5EF4-FFF2-40B4-BE49-F238E27FC236}">
                <a16:creationId xmlns:a16="http://schemas.microsoft.com/office/drawing/2014/main" id="{ABF35EB9-8330-CE5F-A7FB-38B534B0AC95}"/>
              </a:ext>
            </a:extLst>
          </p:cNvPr>
          <p:cNvGraphicFramePr>
            <a:graphicFrameLocks noGrp="1"/>
          </p:cNvGraphicFramePr>
          <p:nvPr>
            <p:extLst>
              <p:ext uri="{D42A27DB-BD31-4B8C-83A1-F6EECF244321}">
                <p14:modId xmlns:p14="http://schemas.microsoft.com/office/powerpoint/2010/main" val="1715611454"/>
              </p:ext>
            </p:extLst>
          </p:nvPr>
        </p:nvGraphicFramePr>
        <p:xfrm>
          <a:off x="838201" y="5328688"/>
          <a:ext cx="10515598" cy="679248"/>
        </p:xfrm>
        <a:graphic>
          <a:graphicData uri="http://schemas.openxmlformats.org/drawingml/2006/table">
            <a:tbl>
              <a:tblPr/>
              <a:tblGrid>
                <a:gridCol w="905154">
                  <a:extLst>
                    <a:ext uri="{9D8B030D-6E8A-4147-A177-3AD203B41FA5}">
                      <a16:colId xmlns:a16="http://schemas.microsoft.com/office/drawing/2014/main" val="2426675384"/>
                    </a:ext>
                  </a:extLst>
                </a:gridCol>
                <a:gridCol w="973313">
                  <a:extLst>
                    <a:ext uri="{9D8B030D-6E8A-4147-A177-3AD203B41FA5}">
                      <a16:colId xmlns:a16="http://schemas.microsoft.com/office/drawing/2014/main" val="2169512564"/>
                    </a:ext>
                  </a:extLst>
                </a:gridCol>
                <a:gridCol w="907880">
                  <a:extLst>
                    <a:ext uri="{9D8B030D-6E8A-4147-A177-3AD203B41FA5}">
                      <a16:colId xmlns:a16="http://schemas.microsoft.com/office/drawing/2014/main" val="2268111497"/>
                    </a:ext>
                  </a:extLst>
                </a:gridCol>
                <a:gridCol w="940597">
                  <a:extLst>
                    <a:ext uri="{9D8B030D-6E8A-4147-A177-3AD203B41FA5}">
                      <a16:colId xmlns:a16="http://schemas.microsoft.com/office/drawing/2014/main" val="2583385069"/>
                    </a:ext>
                  </a:extLst>
                </a:gridCol>
                <a:gridCol w="861532">
                  <a:extLst>
                    <a:ext uri="{9D8B030D-6E8A-4147-A177-3AD203B41FA5}">
                      <a16:colId xmlns:a16="http://schemas.microsoft.com/office/drawing/2014/main" val="2696408666"/>
                    </a:ext>
                  </a:extLst>
                </a:gridCol>
                <a:gridCol w="973313">
                  <a:extLst>
                    <a:ext uri="{9D8B030D-6E8A-4147-A177-3AD203B41FA5}">
                      <a16:colId xmlns:a16="http://schemas.microsoft.com/office/drawing/2014/main" val="1503783470"/>
                    </a:ext>
                  </a:extLst>
                </a:gridCol>
                <a:gridCol w="894248">
                  <a:extLst>
                    <a:ext uri="{9D8B030D-6E8A-4147-A177-3AD203B41FA5}">
                      <a16:colId xmlns:a16="http://schemas.microsoft.com/office/drawing/2014/main" val="281472200"/>
                    </a:ext>
                  </a:extLst>
                </a:gridCol>
                <a:gridCol w="905154">
                  <a:extLst>
                    <a:ext uri="{9D8B030D-6E8A-4147-A177-3AD203B41FA5}">
                      <a16:colId xmlns:a16="http://schemas.microsoft.com/office/drawing/2014/main" val="2994577473"/>
                    </a:ext>
                  </a:extLst>
                </a:gridCol>
                <a:gridCol w="875164">
                  <a:extLst>
                    <a:ext uri="{9D8B030D-6E8A-4147-A177-3AD203B41FA5}">
                      <a16:colId xmlns:a16="http://schemas.microsoft.com/office/drawing/2014/main" val="1413929695"/>
                    </a:ext>
                  </a:extLst>
                </a:gridCol>
                <a:gridCol w="905154">
                  <a:extLst>
                    <a:ext uri="{9D8B030D-6E8A-4147-A177-3AD203B41FA5}">
                      <a16:colId xmlns:a16="http://schemas.microsoft.com/office/drawing/2014/main" val="2059602669"/>
                    </a:ext>
                  </a:extLst>
                </a:gridCol>
                <a:gridCol w="730666">
                  <a:extLst>
                    <a:ext uri="{9D8B030D-6E8A-4147-A177-3AD203B41FA5}">
                      <a16:colId xmlns:a16="http://schemas.microsoft.com/office/drawing/2014/main" val="2739280372"/>
                    </a:ext>
                  </a:extLst>
                </a:gridCol>
                <a:gridCol w="643423">
                  <a:extLst>
                    <a:ext uri="{9D8B030D-6E8A-4147-A177-3AD203B41FA5}">
                      <a16:colId xmlns:a16="http://schemas.microsoft.com/office/drawing/2014/main" val="3327304797"/>
                    </a:ext>
                  </a:extLst>
                </a:gridCol>
              </a:tblGrid>
              <a:tr h="171984">
                <a:tc gridSpan="12">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19875053"/>
                  </a:ext>
                </a:extLst>
              </a:tr>
              <a:tr h="327589">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214549596"/>
                  </a:ext>
                </a:extLst>
              </a:tr>
              <a:tr h="171984">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39790879"/>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a:t>
            </a:r>
            <a:r>
              <a:rPr lang="es-MX" sz="900">
                <a:solidFill>
                  <a:schemeClr val="accent1">
                    <a:lumMod val="50000"/>
                  </a:schemeClr>
                </a:solidFill>
              </a:rPr>
              <a:t>1 enero de 2024  </a:t>
            </a:r>
            <a:r>
              <a:rPr lang="es-MX" sz="900" dirty="0">
                <a:solidFill>
                  <a:schemeClr val="accent1">
                    <a:lumMod val="50000"/>
                  </a:schemeClr>
                </a:solidFill>
              </a:rPr>
              <a:t>y el 31 de marzo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8823531-A2E4-3512-576D-70E83F36D466}"/>
              </a:ext>
            </a:extLst>
          </p:cNvPr>
          <p:cNvGraphicFramePr>
            <a:graphicFrameLocks noGrp="1"/>
          </p:cNvGraphicFramePr>
          <p:nvPr>
            <p:extLst>
              <p:ext uri="{D42A27DB-BD31-4B8C-83A1-F6EECF244321}">
                <p14:modId xmlns:p14="http://schemas.microsoft.com/office/powerpoint/2010/main" val="334724163"/>
              </p:ext>
            </p:extLst>
          </p:nvPr>
        </p:nvGraphicFramePr>
        <p:xfrm>
          <a:off x="343534" y="2651903"/>
          <a:ext cx="11447690" cy="1633490"/>
        </p:xfrm>
        <a:graphic>
          <a:graphicData uri="http://schemas.openxmlformats.org/drawingml/2006/table">
            <a:tbl>
              <a:tblPr/>
              <a:tblGrid>
                <a:gridCol w="869720">
                  <a:extLst>
                    <a:ext uri="{9D8B030D-6E8A-4147-A177-3AD203B41FA5}">
                      <a16:colId xmlns:a16="http://schemas.microsoft.com/office/drawing/2014/main" val="3241449235"/>
                    </a:ext>
                  </a:extLst>
                </a:gridCol>
                <a:gridCol w="902335">
                  <a:extLst>
                    <a:ext uri="{9D8B030D-6E8A-4147-A177-3AD203B41FA5}">
                      <a16:colId xmlns:a16="http://schemas.microsoft.com/office/drawing/2014/main" val="2038073137"/>
                    </a:ext>
                  </a:extLst>
                </a:gridCol>
                <a:gridCol w="163072">
                  <a:extLst>
                    <a:ext uri="{9D8B030D-6E8A-4147-A177-3AD203B41FA5}">
                      <a16:colId xmlns:a16="http://schemas.microsoft.com/office/drawing/2014/main" val="13102559"/>
                    </a:ext>
                  </a:extLst>
                </a:gridCol>
                <a:gridCol w="869720">
                  <a:extLst>
                    <a:ext uri="{9D8B030D-6E8A-4147-A177-3AD203B41FA5}">
                      <a16:colId xmlns:a16="http://schemas.microsoft.com/office/drawing/2014/main" val="4251505313"/>
                    </a:ext>
                  </a:extLst>
                </a:gridCol>
                <a:gridCol w="902335">
                  <a:extLst>
                    <a:ext uri="{9D8B030D-6E8A-4147-A177-3AD203B41FA5}">
                      <a16:colId xmlns:a16="http://schemas.microsoft.com/office/drawing/2014/main" val="2739100393"/>
                    </a:ext>
                  </a:extLst>
                </a:gridCol>
                <a:gridCol w="163072">
                  <a:extLst>
                    <a:ext uri="{9D8B030D-6E8A-4147-A177-3AD203B41FA5}">
                      <a16:colId xmlns:a16="http://schemas.microsoft.com/office/drawing/2014/main" val="1137548049"/>
                    </a:ext>
                  </a:extLst>
                </a:gridCol>
                <a:gridCol w="869720">
                  <a:extLst>
                    <a:ext uri="{9D8B030D-6E8A-4147-A177-3AD203B41FA5}">
                      <a16:colId xmlns:a16="http://schemas.microsoft.com/office/drawing/2014/main" val="568727795"/>
                    </a:ext>
                  </a:extLst>
                </a:gridCol>
                <a:gridCol w="902335">
                  <a:extLst>
                    <a:ext uri="{9D8B030D-6E8A-4147-A177-3AD203B41FA5}">
                      <a16:colId xmlns:a16="http://schemas.microsoft.com/office/drawing/2014/main" val="1626528558"/>
                    </a:ext>
                  </a:extLst>
                </a:gridCol>
                <a:gridCol w="163072">
                  <a:extLst>
                    <a:ext uri="{9D8B030D-6E8A-4147-A177-3AD203B41FA5}">
                      <a16:colId xmlns:a16="http://schemas.microsoft.com/office/drawing/2014/main" val="626470441"/>
                    </a:ext>
                  </a:extLst>
                </a:gridCol>
                <a:gridCol w="869720">
                  <a:extLst>
                    <a:ext uri="{9D8B030D-6E8A-4147-A177-3AD203B41FA5}">
                      <a16:colId xmlns:a16="http://schemas.microsoft.com/office/drawing/2014/main" val="3551565048"/>
                    </a:ext>
                  </a:extLst>
                </a:gridCol>
                <a:gridCol w="902335">
                  <a:extLst>
                    <a:ext uri="{9D8B030D-6E8A-4147-A177-3AD203B41FA5}">
                      <a16:colId xmlns:a16="http://schemas.microsoft.com/office/drawing/2014/main" val="1523028975"/>
                    </a:ext>
                  </a:extLst>
                </a:gridCol>
                <a:gridCol w="163072">
                  <a:extLst>
                    <a:ext uri="{9D8B030D-6E8A-4147-A177-3AD203B41FA5}">
                      <a16:colId xmlns:a16="http://schemas.microsoft.com/office/drawing/2014/main" val="1821074927"/>
                    </a:ext>
                  </a:extLst>
                </a:gridCol>
                <a:gridCol w="869720">
                  <a:extLst>
                    <a:ext uri="{9D8B030D-6E8A-4147-A177-3AD203B41FA5}">
                      <a16:colId xmlns:a16="http://schemas.microsoft.com/office/drawing/2014/main" val="4188552970"/>
                    </a:ext>
                  </a:extLst>
                </a:gridCol>
                <a:gridCol w="902335">
                  <a:extLst>
                    <a:ext uri="{9D8B030D-6E8A-4147-A177-3AD203B41FA5}">
                      <a16:colId xmlns:a16="http://schemas.microsoft.com/office/drawing/2014/main" val="786005219"/>
                    </a:ext>
                  </a:extLst>
                </a:gridCol>
                <a:gridCol w="163072">
                  <a:extLst>
                    <a:ext uri="{9D8B030D-6E8A-4147-A177-3AD203B41FA5}">
                      <a16:colId xmlns:a16="http://schemas.microsoft.com/office/drawing/2014/main" val="124330242"/>
                    </a:ext>
                  </a:extLst>
                </a:gridCol>
                <a:gridCol w="869720">
                  <a:extLst>
                    <a:ext uri="{9D8B030D-6E8A-4147-A177-3AD203B41FA5}">
                      <a16:colId xmlns:a16="http://schemas.microsoft.com/office/drawing/2014/main" val="1472722195"/>
                    </a:ext>
                  </a:extLst>
                </a:gridCol>
                <a:gridCol w="902335">
                  <a:extLst>
                    <a:ext uri="{9D8B030D-6E8A-4147-A177-3AD203B41FA5}">
                      <a16:colId xmlns:a16="http://schemas.microsoft.com/office/drawing/2014/main" val="2445888168"/>
                    </a:ext>
                  </a:extLst>
                </a:gridCol>
              </a:tblGrid>
              <a:tr h="326698">
                <a:tc>
                  <a:txBody>
                    <a:bodyPr/>
                    <a:lstStyle/>
                    <a:p>
                      <a:pPr algn="ctr" rtl="0" fontAlgn="ctr"/>
                      <a:r>
                        <a:rPr lang="es-CO" sz="14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91341057"/>
                  </a:ext>
                </a:extLst>
              </a:tr>
              <a:tr h="326698">
                <a:tc>
                  <a:txBody>
                    <a:bodyPr/>
                    <a:lstStyle/>
                    <a:p>
                      <a:pPr algn="ctr" rtl="0" fontAlgn="ctr"/>
                      <a:r>
                        <a:rPr lang="es-CO" sz="14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20736891"/>
                  </a:ext>
                </a:extLst>
              </a:tr>
              <a:tr h="326698">
                <a:tc>
                  <a:txBody>
                    <a:bodyPr/>
                    <a:lstStyle/>
                    <a:p>
                      <a:pPr algn="ctr" rtl="0" fontAlgn="ctr"/>
                      <a:r>
                        <a:rPr lang="es-CO" sz="14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597429878"/>
                  </a:ext>
                </a:extLst>
              </a:tr>
              <a:tr h="326698">
                <a:tc>
                  <a:txBody>
                    <a:bodyPr/>
                    <a:lstStyle/>
                    <a:p>
                      <a:pPr algn="ctr" rtl="0" fontAlgn="ctr"/>
                      <a:r>
                        <a:rPr lang="es-CO" sz="14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0" i="0" u="none" strike="noStrike">
                          <a:solidFill>
                            <a:srgbClr val="203864"/>
                          </a:solidFill>
                          <a:effectLst/>
                          <a:highlight>
                            <a:srgbClr val="EBF1E9"/>
                          </a:highligh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60920087"/>
                  </a:ext>
                </a:extLst>
              </a:tr>
              <a:tr h="326698">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7.801,87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4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31.625,97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4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11.479,37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4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dirty="0">
                          <a:solidFill>
                            <a:srgbClr val="203864"/>
                          </a:solidFill>
                          <a:effectLst/>
                          <a:highlight>
                            <a:srgbClr val="EBF1E9"/>
                          </a:highlight>
                          <a:latin typeface="Calibri" panose="020F0502020204030204" pitchFamily="34" charset="0"/>
                        </a:rPr>
                        <a:t>6.256,42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4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dirty="0">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dirty="0">
                          <a:solidFill>
                            <a:srgbClr val="203864"/>
                          </a:solidFill>
                          <a:effectLst/>
                          <a:highlight>
                            <a:srgbClr val="EBF1E9"/>
                          </a:highlight>
                          <a:latin typeface="Calibri" panose="020F0502020204030204" pitchFamily="34" charset="0"/>
                        </a:rPr>
                        <a:t>6.939,44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4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dirty="0">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400" b="1" i="0" u="none" strike="noStrike" dirty="0">
                          <a:solidFill>
                            <a:srgbClr val="203864"/>
                          </a:solidFill>
                          <a:effectLst/>
                          <a:highlight>
                            <a:srgbClr val="EBF1E9"/>
                          </a:highlight>
                          <a:latin typeface="Calibri" panose="020F0502020204030204" pitchFamily="34" charset="0"/>
                        </a:rPr>
                        <a:t>64.103,07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11385809"/>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enero y el 31 de marzo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3"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2929921225"/>
              </p:ext>
            </p:extLst>
          </p:nvPr>
        </p:nvGraphicFramePr>
        <p:xfrm>
          <a:off x="1478358" y="1362610"/>
          <a:ext cx="9570152" cy="31551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a 6">
            <a:extLst>
              <a:ext uri="{FF2B5EF4-FFF2-40B4-BE49-F238E27FC236}">
                <a16:creationId xmlns:a16="http://schemas.microsoft.com/office/drawing/2014/main" id="{B1ADA0EB-3A7B-8BD0-2C47-CC7E42657DF4}"/>
              </a:ext>
            </a:extLst>
          </p:cNvPr>
          <p:cNvGraphicFramePr>
            <a:graphicFrameLocks noGrp="1"/>
          </p:cNvGraphicFramePr>
          <p:nvPr>
            <p:extLst>
              <p:ext uri="{D42A27DB-BD31-4B8C-83A1-F6EECF244321}">
                <p14:modId xmlns:p14="http://schemas.microsoft.com/office/powerpoint/2010/main" val="1804845271"/>
              </p:ext>
            </p:extLst>
          </p:nvPr>
        </p:nvGraphicFramePr>
        <p:xfrm>
          <a:off x="4111388" y="5567752"/>
          <a:ext cx="3505199" cy="971550"/>
        </p:xfrm>
        <a:graphic>
          <a:graphicData uri="http://schemas.openxmlformats.org/drawingml/2006/table">
            <a:tbl>
              <a:tblPr/>
              <a:tblGrid>
                <a:gridCol w="1057933">
                  <a:extLst>
                    <a:ext uri="{9D8B030D-6E8A-4147-A177-3AD203B41FA5}">
                      <a16:colId xmlns:a16="http://schemas.microsoft.com/office/drawing/2014/main" val="699090552"/>
                    </a:ext>
                  </a:extLst>
                </a:gridCol>
                <a:gridCol w="1223633">
                  <a:extLst>
                    <a:ext uri="{9D8B030D-6E8A-4147-A177-3AD203B41FA5}">
                      <a16:colId xmlns:a16="http://schemas.microsoft.com/office/drawing/2014/main" val="2827506915"/>
                    </a:ext>
                  </a:extLst>
                </a:gridCol>
                <a:gridCol w="1223633">
                  <a:extLst>
                    <a:ext uri="{9D8B030D-6E8A-4147-A177-3AD203B41FA5}">
                      <a16:colId xmlns:a16="http://schemas.microsoft.com/office/drawing/2014/main" val="2254094530"/>
                    </a:ext>
                  </a:extLst>
                </a:gridCol>
              </a:tblGrid>
              <a:tr h="190500">
                <a:tc gridSpan="3">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a:noFill/>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8232643"/>
                  </a:ext>
                </a:extLst>
              </a:tr>
              <a:tr h="200025">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1487163"/>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Marzo</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250904552"/>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62853362"/>
                  </a:ext>
                </a:extLst>
              </a:tr>
            </a:tbl>
          </a:graphicData>
        </a:graphic>
      </p:graphicFrame>
      <p:graphicFrame>
        <p:nvGraphicFramePr>
          <p:cNvPr id="9" name="Tabla 8">
            <a:extLst>
              <a:ext uri="{FF2B5EF4-FFF2-40B4-BE49-F238E27FC236}">
                <a16:creationId xmlns:a16="http://schemas.microsoft.com/office/drawing/2014/main" id="{EAE8F6D2-F3BF-A13A-5265-894487A6E83F}"/>
              </a:ext>
            </a:extLst>
          </p:cNvPr>
          <p:cNvGraphicFramePr>
            <a:graphicFrameLocks noGrp="1"/>
          </p:cNvGraphicFramePr>
          <p:nvPr>
            <p:extLst>
              <p:ext uri="{D42A27DB-BD31-4B8C-83A1-F6EECF244321}">
                <p14:modId xmlns:p14="http://schemas.microsoft.com/office/powerpoint/2010/main" val="2817853215"/>
              </p:ext>
            </p:extLst>
          </p:nvPr>
        </p:nvGraphicFramePr>
        <p:xfrm>
          <a:off x="4111388" y="4628009"/>
          <a:ext cx="3505200" cy="781050"/>
        </p:xfrm>
        <a:graphic>
          <a:graphicData uri="http://schemas.openxmlformats.org/drawingml/2006/table">
            <a:tbl>
              <a:tblPr/>
              <a:tblGrid>
                <a:gridCol w="1168400">
                  <a:extLst>
                    <a:ext uri="{9D8B030D-6E8A-4147-A177-3AD203B41FA5}">
                      <a16:colId xmlns:a16="http://schemas.microsoft.com/office/drawing/2014/main" val="1636279915"/>
                    </a:ext>
                  </a:extLst>
                </a:gridCol>
                <a:gridCol w="1168400">
                  <a:extLst>
                    <a:ext uri="{9D8B030D-6E8A-4147-A177-3AD203B41FA5}">
                      <a16:colId xmlns:a16="http://schemas.microsoft.com/office/drawing/2014/main" val="81258267"/>
                    </a:ext>
                  </a:extLst>
                </a:gridCol>
                <a:gridCol w="1168400">
                  <a:extLst>
                    <a:ext uri="{9D8B030D-6E8A-4147-A177-3AD203B41FA5}">
                      <a16:colId xmlns:a16="http://schemas.microsoft.com/office/drawing/2014/main" val="1788075318"/>
                    </a:ext>
                  </a:extLst>
                </a:gridCol>
              </a:tblGrid>
              <a:tr h="200025">
                <a:tc gridSpan="3">
                  <a:txBody>
                    <a:bodyPr/>
                    <a:lstStyle/>
                    <a:p>
                      <a:pPr algn="ctr" rtl="0" fontAlgn="ctr"/>
                      <a:r>
                        <a:rPr lang="es-CO" sz="1100" b="1" i="0" u="none" strike="noStrike" dirty="0">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47945981"/>
                  </a:ext>
                </a:extLst>
              </a:tr>
              <a:tr h="190500">
                <a:tc>
                  <a:txBody>
                    <a:bodyPr/>
                    <a:lstStyle/>
                    <a:p>
                      <a:pPr algn="ctr" rtl="0" fontAlgn="ctr"/>
                      <a:r>
                        <a:rPr lang="es-CO" sz="12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64508775"/>
                  </a:ext>
                </a:extLst>
              </a:tr>
              <a:tr h="190500">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518098513"/>
                  </a:ext>
                </a:extLst>
              </a:tr>
              <a:tr h="200025">
                <a:tc>
                  <a:txBody>
                    <a:bodyPr/>
                    <a:lstStyle/>
                    <a:p>
                      <a:pPr algn="ctr" rtl="0" fontAlgn="ctr"/>
                      <a:r>
                        <a:rPr lang="es-CO" sz="110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91526946"/>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31 de marzo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C80D0C02-0847-3942-7D9E-CB20A8AE6D03}"/>
              </a:ext>
            </a:extLst>
          </p:cNvPr>
          <p:cNvGraphicFramePr>
            <a:graphicFrameLocks noGrp="1"/>
          </p:cNvGraphicFramePr>
          <p:nvPr>
            <p:extLst>
              <p:ext uri="{D42A27DB-BD31-4B8C-83A1-F6EECF244321}">
                <p14:modId xmlns:p14="http://schemas.microsoft.com/office/powerpoint/2010/main" val="393814058"/>
              </p:ext>
            </p:extLst>
          </p:nvPr>
        </p:nvGraphicFramePr>
        <p:xfrm>
          <a:off x="385011" y="2554103"/>
          <a:ext cx="11321713" cy="1620855"/>
        </p:xfrm>
        <a:graphic>
          <a:graphicData uri="http://schemas.openxmlformats.org/drawingml/2006/table">
            <a:tbl>
              <a:tblPr/>
              <a:tblGrid>
                <a:gridCol w="819177">
                  <a:extLst>
                    <a:ext uri="{9D8B030D-6E8A-4147-A177-3AD203B41FA5}">
                      <a16:colId xmlns:a16="http://schemas.microsoft.com/office/drawing/2014/main" val="4206707401"/>
                    </a:ext>
                  </a:extLst>
                </a:gridCol>
                <a:gridCol w="928401">
                  <a:extLst>
                    <a:ext uri="{9D8B030D-6E8A-4147-A177-3AD203B41FA5}">
                      <a16:colId xmlns:a16="http://schemas.microsoft.com/office/drawing/2014/main" val="2606521223"/>
                    </a:ext>
                  </a:extLst>
                </a:gridCol>
                <a:gridCol w="153596">
                  <a:extLst>
                    <a:ext uri="{9D8B030D-6E8A-4147-A177-3AD203B41FA5}">
                      <a16:colId xmlns:a16="http://schemas.microsoft.com/office/drawing/2014/main" val="3486668776"/>
                    </a:ext>
                  </a:extLst>
                </a:gridCol>
                <a:gridCol w="819177">
                  <a:extLst>
                    <a:ext uri="{9D8B030D-6E8A-4147-A177-3AD203B41FA5}">
                      <a16:colId xmlns:a16="http://schemas.microsoft.com/office/drawing/2014/main" val="2658360636"/>
                    </a:ext>
                  </a:extLst>
                </a:gridCol>
                <a:gridCol w="928401">
                  <a:extLst>
                    <a:ext uri="{9D8B030D-6E8A-4147-A177-3AD203B41FA5}">
                      <a16:colId xmlns:a16="http://schemas.microsoft.com/office/drawing/2014/main" val="2741912349"/>
                    </a:ext>
                  </a:extLst>
                </a:gridCol>
                <a:gridCol w="153596">
                  <a:extLst>
                    <a:ext uri="{9D8B030D-6E8A-4147-A177-3AD203B41FA5}">
                      <a16:colId xmlns:a16="http://schemas.microsoft.com/office/drawing/2014/main" val="1902277158"/>
                    </a:ext>
                  </a:extLst>
                </a:gridCol>
                <a:gridCol w="819177">
                  <a:extLst>
                    <a:ext uri="{9D8B030D-6E8A-4147-A177-3AD203B41FA5}">
                      <a16:colId xmlns:a16="http://schemas.microsoft.com/office/drawing/2014/main" val="734138452"/>
                    </a:ext>
                  </a:extLst>
                </a:gridCol>
                <a:gridCol w="928401">
                  <a:extLst>
                    <a:ext uri="{9D8B030D-6E8A-4147-A177-3AD203B41FA5}">
                      <a16:colId xmlns:a16="http://schemas.microsoft.com/office/drawing/2014/main" val="1126878299"/>
                    </a:ext>
                  </a:extLst>
                </a:gridCol>
                <a:gridCol w="153596">
                  <a:extLst>
                    <a:ext uri="{9D8B030D-6E8A-4147-A177-3AD203B41FA5}">
                      <a16:colId xmlns:a16="http://schemas.microsoft.com/office/drawing/2014/main" val="1419855601"/>
                    </a:ext>
                  </a:extLst>
                </a:gridCol>
                <a:gridCol w="819177">
                  <a:extLst>
                    <a:ext uri="{9D8B030D-6E8A-4147-A177-3AD203B41FA5}">
                      <a16:colId xmlns:a16="http://schemas.microsoft.com/office/drawing/2014/main" val="3461041867"/>
                    </a:ext>
                  </a:extLst>
                </a:gridCol>
                <a:gridCol w="928401">
                  <a:extLst>
                    <a:ext uri="{9D8B030D-6E8A-4147-A177-3AD203B41FA5}">
                      <a16:colId xmlns:a16="http://schemas.microsoft.com/office/drawing/2014/main" val="3427799865"/>
                    </a:ext>
                  </a:extLst>
                </a:gridCol>
                <a:gridCol w="153596">
                  <a:extLst>
                    <a:ext uri="{9D8B030D-6E8A-4147-A177-3AD203B41FA5}">
                      <a16:colId xmlns:a16="http://schemas.microsoft.com/office/drawing/2014/main" val="759236193"/>
                    </a:ext>
                  </a:extLst>
                </a:gridCol>
                <a:gridCol w="819177">
                  <a:extLst>
                    <a:ext uri="{9D8B030D-6E8A-4147-A177-3AD203B41FA5}">
                      <a16:colId xmlns:a16="http://schemas.microsoft.com/office/drawing/2014/main" val="1204099700"/>
                    </a:ext>
                  </a:extLst>
                </a:gridCol>
                <a:gridCol w="928401">
                  <a:extLst>
                    <a:ext uri="{9D8B030D-6E8A-4147-A177-3AD203B41FA5}">
                      <a16:colId xmlns:a16="http://schemas.microsoft.com/office/drawing/2014/main" val="813616302"/>
                    </a:ext>
                  </a:extLst>
                </a:gridCol>
                <a:gridCol w="153596">
                  <a:extLst>
                    <a:ext uri="{9D8B030D-6E8A-4147-A177-3AD203B41FA5}">
                      <a16:colId xmlns:a16="http://schemas.microsoft.com/office/drawing/2014/main" val="2165572070"/>
                    </a:ext>
                  </a:extLst>
                </a:gridCol>
                <a:gridCol w="819177">
                  <a:extLst>
                    <a:ext uri="{9D8B030D-6E8A-4147-A177-3AD203B41FA5}">
                      <a16:colId xmlns:a16="http://schemas.microsoft.com/office/drawing/2014/main" val="2902064840"/>
                    </a:ext>
                  </a:extLst>
                </a:gridCol>
                <a:gridCol w="996666">
                  <a:extLst>
                    <a:ext uri="{9D8B030D-6E8A-4147-A177-3AD203B41FA5}">
                      <a16:colId xmlns:a16="http://schemas.microsoft.com/office/drawing/2014/main" val="618858915"/>
                    </a:ext>
                  </a:extLst>
                </a:gridCol>
              </a:tblGrid>
              <a:tr h="327288">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3582327"/>
                  </a:ext>
                </a:extLst>
              </a:tr>
              <a:tr h="31170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08140046"/>
                  </a:ext>
                </a:extLst>
              </a:tr>
              <a:tr h="31170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3385738261"/>
                  </a:ext>
                </a:extLst>
              </a:tr>
              <a:tr h="34287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0426798"/>
                  </a:ext>
                </a:extLst>
              </a:tr>
              <a:tr h="327288">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105.256,74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151.551,26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75.264,79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63.838,11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83.862,00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479.772,90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2693997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febrero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extLst>
              <p:ext uri="{D42A27DB-BD31-4B8C-83A1-F6EECF244321}">
                <p14:modId xmlns:p14="http://schemas.microsoft.com/office/powerpoint/2010/main" val="4070405793"/>
              </p:ext>
            </p:extLst>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425617">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5916">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5916">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5916">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5916">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5916">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5916">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5916">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5916">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5916">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5916">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5916">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85916">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29 de febrero de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aphicFrame>
        <p:nvGraphicFramePr>
          <p:cNvPr id="4" name="Tabla 3">
            <a:extLst>
              <a:ext uri="{FF2B5EF4-FFF2-40B4-BE49-F238E27FC236}">
                <a16:creationId xmlns:a16="http://schemas.microsoft.com/office/drawing/2014/main" id="{38597C4F-5E37-F23B-AD44-A4EE7CF2E34C}"/>
              </a:ext>
            </a:extLst>
          </p:cNvPr>
          <p:cNvGraphicFramePr>
            <a:graphicFrameLocks noGrp="1"/>
          </p:cNvGraphicFramePr>
          <p:nvPr/>
        </p:nvGraphicFramePr>
        <p:xfrm>
          <a:off x="294736" y="2872852"/>
          <a:ext cx="11564503" cy="1256816"/>
        </p:xfrm>
        <a:graphic>
          <a:graphicData uri="http://schemas.openxmlformats.org/drawingml/2006/table">
            <a:tbl>
              <a:tblPr firstRow="1" firstCol="1" bandRow="1">
                <a:tableStyleId>{68D230F3-CF80-4859-8CE7-A43EE81993B5}</a:tableStyleId>
              </a:tblPr>
              <a:tblGrid>
                <a:gridCol w="594067">
                  <a:extLst>
                    <a:ext uri="{9D8B030D-6E8A-4147-A177-3AD203B41FA5}">
                      <a16:colId xmlns:a16="http://schemas.microsoft.com/office/drawing/2014/main" val="309451111"/>
                    </a:ext>
                  </a:extLst>
                </a:gridCol>
                <a:gridCol w="594067">
                  <a:extLst>
                    <a:ext uri="{9D8B030D-6E8A-4147-A177-3AD203B41FA5}">
                      <a16:colId xmlns:a16="http://schemas.microsoft.com/office/drawing/2014/main" val="4275023955"/>
                    </a:ext>
                  </a:extLst>
                </a:gridCol>
                <a:gridCol w="693079">
                  <a:extLst>
                    <a:ext uri="{9D8B030D-6E8A-4147-A177-3AD203B41FA5}">
                      <a16:colId xmlns:a16="http://schemas.microsoft.com/office/drawing/2014/main" val="1473615848"/>
                    </a:ext>
                  </a:extLst>
                </a:gridCol>
                <a:gridCol w="118813">
                  <a:extLst>
                    <a:ext uri="{9D8B030D-6E8A-4147-A177-3AD203B41FA5}">
                      <a16:colId xmlns:a16="http://schemas.microsoft.com/office/drawing/2014/main" val="4038168002"/>
                    </a:ext>
                  </a:extLst>
                </a:gridCol>
                <a:gridCol w="594067">
                  <a:extLst>
                    <a:ext uri="{9D8B030D-6E8A-4147-A177-3AD203B41FA5}">
                      <a16:colId xmlns:a16="http://schemas.microsoft.com/office/drawing/2014/main" val="2538785679"/>
                    </a:ext>
                  </a:extLst>
                </a:gridCol>
                <a:gridCol w="594067">
                  <a:extLst>
                    <a:ext uri="{9D8B030D-6E8A-4147-A177-3AD203B41FA5}">
                      <a16:colId xmlns:a16="http://schemas.microsoft.com/office/drawing/2014/main" val="190586505"/>
                    </a:ext>
                  </a:extLst>
                </a:gridCol>
                <a:gridCol w="594067">
                  <a:extLst>
                    <a:ext uri="{9D8B030D-6E8A-4147-A177-3AD203B41FA5}">
                      <a16:colId xmlns:a16="http://schemas.microsoft.com/office/drawing/2014/main" val="4009719512"/>
                    </a:ext>
                  </a:extLst>
                </a:gridCol>
                <a:gridCol w="118813">
                  <a:extLst>
                    <a:ext uri="{9D8B030D-6E8A-4147-A177-3AD203B41FA5}">
                      <a16:colId xmlns:a16="http://schemas.microsoft.com/office/drawing/2014/main" val="862606691"/>
                    </a:ext>
                  </a:extLst>
                </a:gridCol>
                <a:gridCol w="594067">
                  <a:extLst>
                    <a:ext uri="{9D8B030D-6E8A-4147-A177-3AD203B41FA5}">
                      <a16:colId xmlns:a16="http://schemas.microsoft.com/office/drawing/2014/main" val="3714625620"/>
                    </a:ext>
                  </a:extLst>
                </a:gridCol>
                <a:gridCol w="594067">
                  <a:extLst>
                    <a:ext uri="{9D8B030D-6E8A-4147-A177-3AD203B41FA5}">
                      <a16:colId xmlns:a16="http://schemas.microsoft.com/office/drawing/2014/main" val="1873619408"/>
                    </a:ext>
                  </a:extLst>
                </a:gridCol>
                <a:gridCol w="594067">
                  <a:extLst>
                    <a:ext uri="{9D8B030D-6E8A-4147-A177-3AD203B41FA5}">
                      <a16:colId xmlns:a16="http://schemas.microsoft.com/office/drawing/2014/main" val="433527872"/>
                    </a:ext>
                  </a:extLst>
                </a:gridCol>
                <a:gridCol w="118813">
                  <a:extLst>
                    <a:ext uri="{9D8B030D-6E8A-4147-A177-3AD203B41FA5}">
                      <a16:colId xmlns:a16="http://schemas.microsoft.com/office/drawing/2014/main" val="380441738"/>
                    </a:ext>
                  </a:extLst>
                </a:gridCol>
                <a:gridCol w="594067">
                  <a:extLst>
                    <a:ext uri="{9D8B030D-6E8A-4147-A177-3AD203B41FA5}">
                      <a16:colId xmlns:a16="http://schemas.microsoft.com/office/drawing/2014/main" val="107519330"/>
                    </a:ext>
                  </a:extLst>
                </a:gridCol>
                <a:gridCol w="594067">
                  <a:extLst>
                    <a:ext uri="{9D8B030D-6E8A-4147-A177-3AD203B41FA5}">
                      <a16:colId xmlns:a16="http://schemas.microsoft.com/office/drawing/2014/main" val="841275817"/>
                    </a:ext>
                  </a:extLst>
                </a:gridCol>
                <a:gridCol w="643572">
                  <a:extLst>
                    <a:ext uri="{9D8B030D-6E8A-4147-A177-3AD203B41FA5}">
                      <a16:colId xmlns:a16="http://schemas.microsoft.com/office/drawing/2014/main" val="751457354"/>
                    </a:ext>
                  </a:extLst>
                </a:gridCol>
                <a:gridCol w="118813">
                  <a:extLst>
                    <a:ext uri="{9D8B030D-6E8A-4147-A177-3AD203B41FA5}">
                      <a16:colId xmlns:a16="http://schemas.microsoft.com/office/drawing/2014/main" val="2342071974"/>
                    </a:ext>
                  </a:extLst>
                </a:gridCol>
                <a:gridCol w="594067">
                  <a:extLst>
                    <a:ext uri="{9D8B030D-6E8A-4147-A177-3AD203B41FA5}">
                      <a16:colId xmlns:a16="http://schemas.microsoft.com/office/drawing/2014/main" val="1178898411"/>
                    </a:ext>
                  </a:extLst>
                </a:gridCol>
                <a:gridCol w="594067">
                  <a:extLst>
                    <a:ext uri="{9D8B030D-6E8A-4147-A177-3AD203B41FA5}">
                      <a16:colId xmlns:a16="http://schemas.microsoft.com/office/drawing/2014/main" val="375764741"/>
                    </a:ext>
                  </a:extLst>
                </a:gridCol>
                <a:gridCol w="594067">
                  <a:extLst>
                    <a:ext uri="{9D8B030D-6E8A-4147-A177-3AD203B41FA5}">
                      <a16:colId xmlns:a16="http://schemas.microsoft.com/office/drawing/2014/main" val="4251884445"/>
                    </a:ext>
                  </a:extLst>
                </a:gridCol>
                <a:gridCol w="118813">
                  <a:extLst>
                    <a:ext uri="{9D8B030D-6E8A-4147-A177-3AD203B41FA5}">
                      <a16:colId xmlns:a16="http://schemas.microsoft.com/office/drawing/2014/main" val="1060465879"/>
                    </a:ext>
                  </a:extLst>
                </a:gridCol>
                <a:gridCol w="594067">
                  <a:extLst>
                    <a:ext uri="{9D8B030D-6E8A-4147-A177-3AD203B41FA5}">
                      <a16:colId xmlns:a16="http://schemas.microsoft.com/office/drawing/2014/main" val="3397512371"/>
                    </a:ext>
                  </a:extLst>
                </a:gridCol>
                <a:gridCol w="594067">
                  <a:extLst>
                    <a:ext uri="{9D8B030D-6E8A-4147-A177-3AD203B41FA5}">
                      <a16:colId xmlns:a16="http://schemas.microsoft.com/office/drawing/2014/main" val="103259342"/>
                    </a:ext>
                  </a:extLst>
                </a:gridCol>
                <a:gridCol w="722782">
                  <a:extLst>
                    <a:ext uri="{9D8B030D-6E8A-4147-A177-3AD203B41FA5}">
                      <a16:colId xmlns:a16="http://schemas.microsoft.com/office/drawing/2014/main" val="2670618856"/>
                    </a:ext>
                  </a:extLst>
                </a:gridCol>
              </a:tblGrid>
              <a:tr h="290443">
                <a:tc>
                  <a:txBody>
                    <a:bodyPr/>
                    <a:lstStyle/>
                    <a:p>
                      <a:pPr algn="ctr" rtl="0" fontAlgn="ctr"/>
                      <a:r>
                        <a:rPr lang="es-CO" sz="950" b="1" u="none" strike="noStrike" dirty="0">
                          <a:solidFill>
                            <a:srgbClr val="203864"/>
                          </a:solidFill>
                          <a:effectLst/>
                        </a:rPr>
                        <a:t>PERIODO</a:t>
                      </a:r>
                      <a:endParaRPr lang="es-CO" sz="950" b="1" i="0" u="none" strike="noStrike" dirty="0">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864"/>
                          </a:solidFill>
                          <a:effectLst/>
                        </a:rPr>
                        <a:t>PERIODO</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864"/>
                          </a:solidFill>
                          <a:effectLst/>
                        </a:rPr>
                        <a:t>PERIODO</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864"/>
                          </a:solidFill>
                          <a:effectLst/>
                        </a:rPr>
                        <a:t>PERIODO</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864"/>
                          </a:solidFill>
                          <a:effectLst/>
                        </a:rPr>
                        <a:t>PERIODO</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864"/>
                          </a:solidFill>
                          <a:effectLst/>
                        </a:rPr>
                        <a:t>PERIODO</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INTERVENC. EJECUT. (#)</a:t>
                      </a:r>
                      <a:endParaRPr lang="es-CO" sz="950" b="1" i="0" u="none" strike="noStrike">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a:solidFill>
                            <a:srgbClr val="203864"/>
                          </a:solidFill>
                          <a:effectLst/>
                        </a:rPr>
                        <a:t>ÁREA (m²)</a:t>
                      </a:r>
                      <a:endParaRPr lang="es-CO" sz="950" b="1" i="0" u="none" strike="noStrike">
                        <a:solidFill>
                          <a:srgbClr val="203864"/>
                        </a:solidFill>
                        <a:effectLst/>
                        <a:latin typeface="Calibri" panose="020F0502020204030204" pitchFamily="34" charset="0"/>
                      </a:endParaRPr>
                    </a:p>
                  </a:txBody>
                  <a:tcPr marL="6752" marR="6752" marT="6752" marB="0" anchor="ctr"/>
                </a:tc>
                <a:extLst>
                  <a:ext uri="{0D108BD9-81ED-4DB2-BD59-A6C34878D82A}">
                    <a16:rowId xmlns:a16="http://schemas.microsoft.com/office/drawing/2014/main" val="2295308869"/>
                  </a:ext>
                </a:extLst>
              </a:tr>
              <a:tr h="267041">
                <a:tc>
                  <a:txBody>
                    <a:bodyPr/>
                    <a:lstStyle/>
                    <a:p>
                      <a:pPr algn="ctr" rtl="0" fontAlgn="ctr"/>
                      <a:r>
                        <a:rPr lang="es-CO" sz="950" b="1" u="none" strike="noStrike" dirty="0">
                          <a:solidFill>
                            <a:srgbClr val="203764"/>
                          </a:solidFill>
                          <a:effectLst/>
                        </a:rPr>
                        <a:t>ene-24</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1.359</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622.927,37</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ene-24</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389</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302.114,97</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ene-24</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228</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160.286,50</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ene-24</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506</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311.723,78</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ene-24</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172</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109.654,80</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0" u="none" strike="noStrike" dirty="0">
                          <a:solidFill>
                            <a:srgbClr val="203764"/>
                          </a:solidFill>
                          <a:effectLst/>
                        </a:rPr>
                        <a:t>ene-24</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864"/>
                          </a:solidFill>
                          <a:effectLst/>
                        </a:rPr>
                        <a:t>2.654</a:t>
                      </a:r>
                      <a:endParaRPr lang="es-CO" sz="950" b="0" i="0" u="none" strike="noStrike" dirty="0">
                        <a:solidFill>
                          <a:srgbClr val="203864"/>
                        </a:solidFill>
                        <a:effectLst/>
                        <a:latin typeface="Calibri" panose="020F0502020204030204" pitchFamily="34" charset="0"/>
                      </a:endParaRPr>
                    </a:p>
                  </a:txBody>
                  <a:tcPr marL="6752" marR="6752" marT="6752" marB="0" anchor="ctr"/>
                </a:tc>
                <a:tc>
                  <a:txBody>
                    <a:bodyPr/>
                    <a:lstStyle/>
                    <a:p>
                      <a:pPr algn="ctr" rtl="0" fontAlgn="ctr"/>
                      <a:r>
                        <a:rPr lang="es-CO" sz="950" b="0" u="none" strike="noStrike" dirty="0">
                          <a:solidFill>
                            <a:srgbClr val="203864"/>
                          </a:solidFill>
                          <a:effectLst/>
                        </a:rPr>
                        <a:t>1.506.707,42</a:t>
                      </a:r>
                      <a:endParaRPr lang="es-CO" sz="950" b="0" i="0" u="none" strike="noStrike" dirty="0">
                        <a:solidFill>
                          <a:srgbClr val="203864"/>
                        </a:solidFill>
                        <a:effectLst/>
                        <a:latin typeface="Calibri" panose="020F0502020204030204" pitchFamily="34" charset="0"/>
                      </a:endParaRPr>
                    </a:p>
                  </a:txBody>
                  <a:tcPr marL="6752" marR="6752" marT="6752" marB="0" anchor="ctr"/>
                </a:tc>
                <a:extLst>
                  <a:ext uri="{0D108BD9-81ED-4DB2-BD59-A6C34878D82A}">
                    <a16:rowId xmlns:a16="http://schemas.microsoft.com/office/drawing/2014/main" val="4177258381"/>
                  </a:ext>
                </a:extLst>
              </a:tr>
              <a:tr h="267041">
                <a:tc>
                  <a:txBody>
                    <a:bodyPr/>
                    <a:lstStyle/>
                    <a:p>
                      <a:pPr algn="ctr" rtl="0" fontAlgn="ctr"/>
                      <a:r>
                        <a:rPr lang="es-CO" sz="950" b="1"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1.356</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618.313,10</a:t>
                      </a:r>
                    </a:p>
                  </a:txBody>
                  <a:tcPr marL="6752" marR="6752" marT="6752" marB="0" anchor="ct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50" b="0"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387</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298.417,82</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50" b="0"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228</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160.508,36</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50" b="0"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507</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315.310,86</a:t>
                      </a:r>
                    </a:p>
                  </a:txBody>
                  <a:tcPr marL="6752" marR="6752" marT="6752" marB="0" anchor="ct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50" b="0"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764"/>
                          </a:solidFill>
                          <a:effectLst/>
                          <a:latin typeface="Calibri" panose="020F0502020204030204" pitchFamily="34" charset="0"/>
                        </a:rPr>
                        <a:t>172</a:t>
                      </a:r>
                    </a:p>
                  </a:txBody>
                  <a:tcPr marL="6752" marR="6752" marT="6752" marB="0" anchor="ctr"/>
                </a:tc>
                <a:tc>
                  <a:txBody>
                    <a:bodyPr/>
                    <a:lstStyle/>
                    <a:p>
                      <a:pPr algn="ctr" rtl="0" fontAlgn="ctr"/>
                      <a:r>
                        <a:rPr lang="es-CO" sz="950" b="0" u="none" strike="noStrike" dirty="0">
                          <a:solidFill>
                            <a:srgbClr val="203764"/>
                          </a:solidFill>
                          <a:effectLst/>
                        </a:rPr>
                        <a:t>109.654,80</a:t>
                      </a:r>
                      <a:endParaRPr lang="es-CO" sz="950" b="0" i="0" u="none" strike="noStrike" dirty="0">
                        <a:solidFill>
                          <a:srgbClr val="203764"/>
                        </a:solidFill>
                        <a:effectLst/>
                        <a:latin typeface="Calibri" panose="020F0502020204030204" pitchFamily="34" charset="0"/>
                      </a:endParaRP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50" b="0" i="0" u="none" strike="noStrike" dirty="0">
                          <a:solidFill>
                            <a:srgbClr val="203764"/>
                          </a:solidFill>
                          <a:effectLst/>
                          <a:latin typeface="Calibri" panose="020F0502020204030204" pitchFamily="34" charset="0"/>
                        </a:rPr>
                        <a:t>feb-24</a:t>
                      </a:r>
                    </a:p>
                  </a:txBody>
                  <a:tcPr marL="6752" marR="6752" marT="6752" marB="0" anchor="ctr"/>
                </a:tc>
                <a:tc>
                  <a:txBody>
                    <a:bodyPr/>
                    <a:lstStyle/>
                    <a:p>
                      <a:pPr algn="ctr" rtl="0" fontAlgn="ctr"/>
                      <a:r>
                        <a:rPr lang="es-CO" sz="950" b="0" i="0" u="none" strike="noStrike" dirty="0">
                          <a:solidFill>
                            <a:srgbClr val="203864"/>
                          </a:solidFill>
                          <a:effectLst/>
                          <a:latin typeface="Calibri" panose="020F0502020204030204" pitchFamily="34" charset="0"/>
                        </a:rPr>
                        <a:t>2.650</a:t>
                      </a:r>
                    </a:p>
                  </a:txBody>
                  <a:tcPr marL="6752" marR="6752" marT="6752" marB="0" anchor="ctr"/>
                </a:tc>
                <a:tc>
                  <a:txBody>
                    <a:bodyPr/>
                    <a:lstStyle/>
                    <a:p>
                      <a:pPr algn="ctr" rtl="0" fontAlgn="ctr"/>
                      <a:r>
                        <a:rPr lang="es-CO" sz="950" b="0" i="0" u="none" strike="noStrike" dirty="0">
                          <a:solidFill>
                            <a:srgbClr val="203864"/>
                          </a:solidFill>
                          <a:effectLst/>
                          <a:latin typeface="Calibri" panose="020F0502020204030204" pitchFamily="34" charset="0"/>
                        </a:rPr>
                        <a:t>1.502.204,94</a:t>
                      </a:r>
                    </a:p>
                  </a:txBody>
                  <a:tcPr marL="6752" marR="6752" marT="6752" marB="0" anchor="ctr"/>
                </a:tc>
                <a:extLst>
                  <a:ext uri="{0D108BD9-81ED-4DB2-BD59-A6C34878D82A}">
                    <a16:rowId xmlns:a16="http://schemas.microsoft.com/office/drawing/2014/main" val="982796566"/>
                  </a:ext>
                </a:extLst>
              </a:tr>
              <a:tr h="281642">
                <a:tc>
                  <a:txBody>
                    <a:bodyPr/>
                    <a:lstStyle/>
                    <a:p>
                      <a:pPr algn="ctr" rtl="0" fontAlgn="ctr"/>
                      <a:r>
                        <a:rPr lang="es-CO" sz="950" b="1" u="none" strike="noStrike" dirty="0">
                          <a:solidFill>
                            <a:srgbClr val="203764"/>
                          </a:solidFill>
                          <a:effectLst/>
                        </a:rPr>
                        <a:t>TOTAL</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2.715</a:t>
                      </a:r>
                    </a:p>
                  </a:txBody>
                  <a:tcPr marL="6752" marR="6752" marT="6752" marB="0" anchor="ctr"/>
                </a:tc>
                <a:tc>
                  <a:txBody>
                    <a:bodyPr/>
                    <a:lstStyle/>
                    <a:p>
                      <a:pPr algn="ctr" rtl="0" fontAlgn="ctr"/>
                      <a:r>
                        <a:rPr lang="es-CO" sz="950" b="1" u="none" strike="noStrike" dirty="0">
                          <a:solidFill>
                            <a:srgbClr val="203764"/>
                          </a:solidFill>
                          <a:effectLst/>
                        </a:rPr>
                        <a:t>1.241.240,47</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764"/>
                          </a:solidFill>
                          <a:effectLst/>
                        </a:rPr>
                        <a:t>TOTAL</a:t>
                      </a:r>
                      <a:endParaRPr lang="es-CO" sz="950" b="1" i="0" u="none" strike="noStrike">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776</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600.532,79</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a:solidFill>
                            <a:srgbClr val="203764"/>
                          </a:solidFill>
                          <a:effectLst/>
                        </a:rPr>
                        <a:t>TOTAL</a:t>
                      </a:r>
                      <a:endParaRPr lang="es-CO" sz="950" b="1" i="0" u="none" strike="noStrike">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456</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320.794,86</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TOTAL</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1.013</a:t>
                      </a:r>
                    </a:p>
                  </a:txBody>
                  <a:tcPr marL="6752" marR="6752" marT="6752" marB="0" anchor="ctr"/>
                </a:tc>
                <a:tc>
                  <a:txBody>
                    <a:bodyPr/>
                    <a:lstStyle/>
                    <a:p>
                      <a:pPr algn="ctr" rtl="0" fontAlgn="ctr"/>
                      <a:r>
                        <a:rPr lang="es-CO" sz="950" b="1" u="none" strike="noStrike" dirty="0">
                          <a:solidFill>
                            <a:srgbClr val="203764"/>
                          </a:solidFill>
                          <a:effectLst/>
                        </a:rPr>
                        <a:t>627.034,64</a:t>
                      </a:r>
                    </a:p>
                  </a:txBody>
                  <a:tcPr marL="6752" marR="6752" marT="6752" marB="0" anchor="ct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TOTAL</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344</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219.309,60</a:t>
                      </a:r>
                    </a:p>
                  </a:txBody>
                  <a:tcPr marL="6752" marR="6752" marT="6752" marB="0" anchor="ct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TOTAL</a:t>
                      </a:r>
                      <a:endParaRPr lang="es-CO" sz="950" b="1" i="0" u="none" strike="noStrike" dirty="0">
                        <a:solidFill>
                          <a:srgbClr val="203764"/>
                        </a:solidFill>
                        <a:effectLst/>
                        <a:latin typeface="Calibri" panose="020F0502020204030204" pitchFamily="34" charset="0"/>
                      </a:endParaRPr>
                    </a:p>
                  </a:txBody>
                  <a:tcPr marL="6752" marR="6752" marT="6752" marB="0" anchor="ctr"/>
                </a:tc>
                <a:tc>
                  <a:txBody>
                    <a:bodyPr/>
                    <a:lstStyle/>
                    <a:p>
                      <a:pPr algn="ctr" rtl="0" fontAlgn="ctr"/>
                      <a:r>
                        <a:rPr lang="es-CO" sz="950" b="1" u="none" strike="noStrike" dirty="0">
                          <a:solidFill>
                            <a:srgbClr val="203764"/>
                          </a:solidFill>
                          <a:effectLst/>
                        </a:rPr>
                        <a:t>5.304</a:t>
                      </a:r>
                    </a:p>
                  </a:txBody>
                  <a:tcPr marL="6752" marR="6752" marT="6752" marB="0" anchor="ctr"/>
                </a:tc>
                <a:tc>
                  <a:txBody>
                    <a:bodyPr/>
                    <a:lstStyle/>
                    <a:p>
                      <a:pPr algn="ctr" rtl="0" fontAlgn="ctr"/>
                      <a:r>
                        <a:rPr lang="es-CO" sz="950" b="1" u="none" strike="noStrike" dirty="0">
                          <a:solidFill>
                            <a:srgbClr val="203764"/>
                          </a:solidFill>
                          <a:effectLst/>
                        </a:rPr>
                        <a:t>3.008.912,4</a:t>
                      </a:r>
                    </a:p>
                  </a:txBody>
                  <a:tcPr marL="6752" marR="6752" marT="6752" marB="0" anchor="ctr"/>
                </a:tc>
                <a:extLst>
                  <a:ext uri="{0D108BD9-81ED-4DB2-BD59-A6C34878D82A}">
                    <a16:rowId xmlns:a16="http://schemas.microsoft.com/office/drawing/2014/main" val="2218468375"/>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adquisición e instalación de cestas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7955529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4472C4">
                    <a:lumMod val="50000"/>
                  </a:srgbClr>
                </a:solidFill>
                <a:latin typeface="Candara" panose="020E0502030303020204" pitchFamily="34" charset="0"/>
              </a:rPr>
              <a:t>Febrero </a:t>
            </a: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067235"/>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5886633" y="1368940"/>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a:solidFill>
                            <a:schemeClr val="accent1">
                              <a:lumMod val="50000"/>
                            </a:schemeClr>
                          </a:solidFill>
                        </a:rPr>
                        <a:t>TIPO 1 (M-121)</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570</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357</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11%</a:t>
                      </a:r>
                    </a:p>
                  </a:txBody>
                  <a:tcPr anchor="ctr"/>
                </a:tc>
                <a:extLst>
                  <a:ext uri="{0D108BD9-81ED-4DB2-BD59-A6C34878D82A}">
                    <a16:rowId xmlns:a16="http://schemas.microsoft.com/office/drawing/2014/main" val="4208562166"/>
                  </a:ext>
                </a:extLst>
              </a:tr>
              <a:tr h="291463">
                <a:tc>
                  <a:txBody>
                    <a:bodyPr/>
                    <a:lstStyle/>
                    <a:p>
                      <a:r>
                        <a:rPr lang="es-CO" sz="1400">
                          <a:solidFill>
                            <a:schemeClr val="accent1">
                              <a:lumMod val="50000"/>
                            </a:schemeClr>
                          </a:solidFill>
                        </a:rPr>
                        <a:t>TIPO 2 (M-123)</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173</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726</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31%</a:t>
                      </a:r>
                    </a:p>
                  </a:txBody>
                  <a:tcPr anchor="ctr"/>
                </a:tc>
                <a:extLst>
                  <a:ext uri="{0D108BD9-81ED-4DB2-BD59-A6C34878D82A}">
                    <a16:rowId xmlns:a16="http://schemas.microsoft.com/office/drawing/2014/main" val="3657237804"/>
                  </a:ext>
                </a:extLst>
              </a:tr>
              <a:tr h="291463">
                <a:tc>
                  <a:txBody>
                    <a:bodyPr/>
                    <a:lstStyle/>
                    <a:p>
                      <a:r>
                        <a:rPr lang="es-CO" sz="1400">
                          <a:solidFill>
                            <a:schemeClr val="accent1">
                              <a:lumMod val="50000"/>
                            </a:schemeClr>
                          </a:solidFill>
                        </a:rPr>
                        <a:t>TIPO 3 (M-124)</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112</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610</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25%</a:t>
                      </a:r>
                    </a:p>
                  </a:txBody>
                  <a:tcPr anchor="ctr"/>
                </a:tc>
                <a:extLst>
                  <a:ext uri="{0D108BD9-81ED-4DB2-BD59-A6C34878D82A}">
                    <a16:rowId xmlns:a16="http://schemas.microsoft.com/office/drawing/2014/main" val="2109363137"/>
                  </a:ext>
                </a:extLst>
              </a:tr>
              <a:tr h="291463">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nchor="ctr"/>
                </a:tc>
                <a:tc>
                  <a:txBody>
                    <a:bodyPr/>
                    <a:lstStyle/>
                    <a:p>
                      <a:pPr algn="ctr"/>
                      <a:r>
                        <a:rPr lang="es-CO" sz="1400" b="1" i="0" u="none" strike="noStrike" kern="1200">
                          <a:solidFill>
                            <a:schemeClr val="accent1">
                              <a:lumMod val="50000"/>
                            </a:schemeClr>
                          </a:solidFill>
                          <a:effectLst/>
                          <a:latin typeface="+mn-lt"/>
                          <a:ea typeface="+mn-ea"/>
                          <a:cs typeface="+mn-cs"/>
                        </a:rPr>
                        <a:t>855*</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1.693</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18%</a:t>
                      </a:r>
                    </a:p>
                  </a:txBody>
                  <a:tcPr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febrero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616496"/>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4.424</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8.361</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2.180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2.296</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17648033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Febrero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4.334</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13.773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1.040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1906</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1.643</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4.098</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2.229</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8.426</a:t>
                      </a:r>
                    </a:p>
                  </a:txBody>
                  <a:tcPr marL="9525" marR="9525" marT="9525" marB="0" anchor="ctr"/>
                </a:tc>
                <a:tc>
                  <a:txBody>
                    <a:bodyPr/>
                    <a:lstStyle/>
                    <a:p>
                      <a:pPr marL="0" algn="ctr" defTabSz="914400" rtl="0" eaLnBrk="1" latinLnBrk="0" hangingPunct="1"/>
                      <a:r>
                        <a:rPr lang="es-CO" sz="1400" b="1" u="none" strike="noStrike" kern="120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744201"/>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febrero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8794616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376518" y="734848"/>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FEBRERO de 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556716" y="1286223"/>
          <a:ext cx="6248675" cy="2042160"/>
        </p:xfrm>
        <a:graphic>
          <a:graphicData uri="http://schemas.openxmlformats.org/drawingml/2006/table">
            <a:tbl>
              <a:tblPr firstRow="1" bandRow="1">
                <a:tableStyleId>{68D230F3-CF80-4859-8CE7-A43EE81993B5}</a:tableStyleId>
              </a:tblPr>
              <a:tblGrid>
                <a:gridCol w="1701749">
                  <a:extLst>
                    <a:ext uri="{9D8B030D-6E8A-4147-A177-3AD203B41FA5}">
                      <a16:colId xmlns:a16="http://schemas.microsoft.com/office/drawing/2014/main" val="1103263614"/>
                    </a:ext>
                  </a:extLst>
                </a:gridCol>
                <a:gridCol w="1422588">
                  <a:extLst>
                    <a:ext uri="{9D8B030D-6E8A-4147-A177-3AD203B41FA5}">
                      <a16:colId xmlns:a16="http://schemas.microsoft.com/office/drawing/2014/main" val="1214793957"/>
                    </a:ext>
                  </a:extLst>
                </a:gridCol>
                <a:gridCol w="1562169">
                  <a:extLst>
                    <a:ext uri="{9D8B030D-6E8A-4147-A177-3AD203B41FA5}">
                      <a16:colId xmlns:a16="http://schemas.microsoft.com/office/drawing/2014/main" val="2437531190"/>
                    </a:ext>
                  </a:extLst>
                </a:gridCol>
                <a:gridCol w="1562169">
                  <a:extLst>
                    <a:ext uri="{9D8B030D-6E8A-4147-A177-3AD203B41FA5}">
                      <a16:colId xmlns:a16="http://schemas.microsoft.com/office/drawing/2014/main" val="947740525"/>
                    </a:ext>
                  </a:extLst>
                </a:gridCol>
              </a:tblGrid>
              <a:tr h="270315">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9.736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16.224</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8.112</a:t>
                      </a:r>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556716" y="3529618"/>
          <a:ext cx="6248675" cy="1254868"/>
        </p:xfrm>
        <a:graphic>
          <a:graphicData uri="http://schemas.openxmlformats.org/drawingml/2006/table">
            <a:tbl>
              <a:tblPr firstRow="1" firstCol="1" bandRow="1">
                <a:tableStyleId>{68D230F3-CF80-4859-8CE7-A43EE81993B5}</a:tableStyleId>
              </a:tblPr>
              <a:tblGrid>
                <a:gridCol w="1474982">
                  <a:extLst>
                    <a:ext uri="{9D8B030D-6E8A-4147-A177-3AD203B41FA5}">
                      <a16:colId xmlns:a16="http://schemas.microsoft.com/office/drawing/2014/main" val="3123890751"/>
                    </a:ext>
                  </a:extLst>
                </a:gridCol>
                <a:gridCol w="1591231">
                  <a:extLst>
                    <a:ext uri="{9D8B030D-6E8A-4147-A177-3AD203B41FA5}">
                      <a16:colId xmlns:a16="http://schemas.microsoft.com/office/drawing/2014/main" val="2943384657"/>
                    </a:ext>
                  </a:extLst>
                </a:gridCol>
                <a:gridCol w="1591231">
                  <a:extLst>
                    <a:ext uri="{9D8B030D-6E8A-4147-A177-3AD203B41FA5}">
                      <a16:colId xmlns:a16="http://schemas.microsoft.com/office/drawing/2014/main" val="404626813"/>
                    </a:ext>
                  </a:extLst>
                </a:gridCol>
                <a:gridCol w="1591231">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a:solidFill>
                            <a:srgbClr val="1F3864"/>
                          </a:solidFill>
                          <a:effectLst/>
                          <a:latin typeface="Calibri" panose="020F0502020204030204" pitchFamily="34" charset="0"/>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3.219</a:t>
                      </a: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7.552</a:t>
                      </a:r>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a:ea typeface="+mn-ea"/>
                          <a:cs typeface="+mn-cs"/>
                        </a:rPr>
                        <a:t>756</a:t>
                      </a:r>
                      <a:endParaRPr lang="es-CO" sz="1400" b="1"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1.090</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993550" y="1286223"/>
          <a:ext cx="4821932" cy="2228140"/>
        </p:xfrm>
        <a:graphic>
          <a:graphicData uri="http://schemas.openxmlformats.org/drawingml/2006/table">
            <a:tbl>
              <a:tblPr firstRow="1" bandRow="1">
                <a:tableStyleId>{68D230F3-CF80-4859-8CE7-A43EE81993B5}</a:tableStyleId>
              </a:tblPr>
              <a:tblGrid>
                <a:gridCol w="1373210">
                  <a:extLst>
                    <a:ext uri="{9D8B030D-6E8A-4147-A177-3AD203B41FA5}">
                      <a16:colId xmlns:a16="http://schemas.microsoft.com/office/drawing/2014/main" val="2004644374"/>
                    </a:ext>
                  </a:extLst>
                </a:gridCol>
                <a:gridCol w="1037756">
                  <a:extLst>
                    <a:ext uri="{9D8B030D-6E8A-4147-A177-3AD203B41FA5}">
                      <a16:colId xmlns:a16="http://schemas.microsoft.com/office/drawing/2014/main" val="2201554499"/>
                    </a:ext>
                  </a:extLst>
                </a:gridCol>
                <a:gridCol w="1205483">
                  <a:extLst>
                    <a:ext uri="{9D8B030D-6E8A-4147-A177-3AD203B41FA5}">
                      <a16:colId xmlns:a16="http://schemas.microsoft.com/office/drawing/2014/main" val="999301501"/>
                    </a:ext>
                  </a:extLst>
                </a:gridCol>
                <a:gridCol w="1205483">
                  <a:extLst>
                    <a:ext uri="{9D8B030D-6E8A-4147-A177-3AD203B41FA5}">
                      <a16:colId xmlns:a16="http://schemas.microsoft.com/office/drawing/2014/main" val="3184305047"/>
                    </a:ext>
                  </a:extLst>
                </a:gridCol>
              </a:tblGrid>
              <a:tr h="263490">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290531">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1295">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2</a:t>
                      </a:r>
                      <a:r>
                        <a:rPr lang="es-CO" sz="1400" b="0" i="0" u="none" strike="noStrike" kern="1200">
                          <a:solidFill>
                            <a:srgbClr val="203864"/>
                          </a:solidFill>
                          <a:effectLst/>
                          <a:latin typeface="Calibri"/>
                          <a:ea typeface="+mn-ea"/>
                          <a:cs typeface="+mn-cs"/>
                        </a:rPr>
                        <a:t>.146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38</a:t>
                      </a:r>
                      <a:endParaRPr lang="es-CO" sz="1400" b="0" i="0" u="none" strike="noStrike" kern="1200">
                        <a:solidFill>
                          <a:srgbClr val="203864"/>
                        </a:solidFill>
                        <a:effectLst/>
                        <a:latin typeface="Calibri"/>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22%</a:t>
                      </a:r>
                    </a:p>
                  </a:txBody>
                  <a:tcPr anchor="ctr"/>
                </a:tc>
                <a:extLst>
                  <a:ext uri="{0D108BD9-81ED-4DB2-BD59-A6C34878D82A}">
                    <a16:rowId xmlns:a16="http://schemas.microsoft.com/office/drawing/2014/main" val="1562226879"/>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2.476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14</a:t>
                      </a:r>
                      <a:endParaRPr lang="es-CO" sz="1400" b="0" i="0" u="none" strike="noStrike" kern="1200">
                        <a:solidFill>
                          <a:srgbClr val="203864"/>
                        </a:solidFill>
                        <a:effectLst/>
                        <a:latin typeface="Calibri"/>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76%</a:t>
                      </a:r>
                    </a:p>
                  </a:txBody>
                  <a:tcPr anchor="ctr"/>
                </a:tc>
                <a:extLst>
                  <a:ext uri="{0D108BD9-81ED-4DB2-BD59-A6C34878D82A}">
                    <a16:rowId xmlns:a16="http://schemas.microsoft.com/office/drawing/2014/main" val="1359095297"/>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2.122</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34</a:t>
                      </a:r>
                      <a:endParaRPr lang="es-CO" sz="1400" b="0" i="0" u="none" strike="noStrike" kern="1200">
                        <a:solidFill>
                          <a:srgbClr val="203864"/>
                        </a:solidFill>
                        <a:effectLst/>
                        <a:latin typeface="Calibri"/>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65%</a:t>
                      </a:r>
                    </a:p>
                  </a:txBody>
                  <a:tcPr anchor="ctr"/>
                </a:tc>
                <a:extLst>
                  <a:ext uri="{0D108BD9-81ED-4DB2-BD59-A6C34878D82A}">
                    <a16:rowId xmlns:a16="http://schemas.microsoft.com/office/drawing/2014/main" val="4097018651"/>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6.744</a:t>
                      </a:r>
                    </a:p>
                  </a:txBody>
                  <a:tcPr marL="9525" marR="9525" marT="9525" marB="0" anchor="ctr"/>
                </a:tc>
                <a:tc>
                  <a:txBody>
                    <a:bodyPr/>
                    <a:lstStyle/>
                    <a:p>
                      <a:pPr marL="0" algn="ctr" defTabSz="914400" rtl="0" eaLnBrk="1" fontAlgn="ctr" latinLnBrk="0" hangingPunct="1"/>
                      <a:r>
                        <a:rPr lang="es-MX" sz="1400" b="1" i="0" u="none" strike="noStrike" kern="1200">
                          <a:solidFill>
                            <a:srgbClr val="203864"/>
                          </a:solidFill>
                          <a:effectLst/>
                          <a:latin typeface="Calibri"/>
                          <a:ea typeface="+mn-ea"/>
                          <a:cs typeface="+mn-cs"/>
                        </a:rPr>
                        <a:t>86</a:t>
                      </a:r>
                      <a:endParaRPr lang="es-CO" sz="1400" b="1" i="0" u="none" strike="noStrike" kern="1200">
                        <a:solidFill>
                          <a:srgbClr val="203864"/>
                        </a:solidFill>
                        <a:effectLst/>
                        <a:latin typeface="Calibri"/>
                        <a:ea typeface="+mn-ea"/>
                        <a:cs typeface="+mn-cs"/>
                      </a:endParaRP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922332" y="3813348"/>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del mes de febrero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91790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febrero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3.437</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742</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1.428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32%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1.972</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87%</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1.712</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99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79%</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rPr>
                        <a:t>4.426</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1.543</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52%</a:t>
                      </a:r>
                      <a:endParaRPr lang="es-CO" sz="140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118267" y="3890273"/>
          <a:ext cx="5638527" cy="1254868"/>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8187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algn="ctr" fontAlgn="ctr"/>
                      <a:r>
                        <a:rPr lang="es-CO" sz="1400" b="0" i="0" u="none" strike="noStrike">
                          <a:solidFill>
                            <a:schemeClr val="accent1">
                              <a:lumMod val="50000"/>
                            </a:schemeClr>
                          </a:solidFill>
                          <a:effectLst/>
                          <a:latin typeface="+mn-lt"/>
                        </a:rPr>
                        <a:t>2.383</a:t>
                      </a:r>
                    </a:p>
                  </a:txBody>
                  <a:tcPr marL="9525" marR="9525" marT="9525"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474775"/>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febrero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49486397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Febrero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2.631</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5.820</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236</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1.346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483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1.881</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137</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2.177</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90%</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1.209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55%</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819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5.267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682331"/>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dirty="0">
                <a:solidFill>
                  <a:srgbClr val="4472C4">
                    <a:lumMod val="50000"/>
                  </a:srgbClr>
                </a:solidFill>
                <a:latin typeface="Calibri" panose="020F0502020204030204"/>
                <a:ea typeface="Times New Roman" panose="02020603050405020304" pitchFamily="18" charset="0"/>
                <a:cs typeface="Arial" panose="020B0604020202020204" pitchFamily="34" charset="0"/>
              </a:rPr>
              <a:t>febrero de 2024</a:t>
            </a: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lang="es-CO" sz="1200" dirty="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3805875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2018 a 2023</a:t>
            </a:r>
          </a:p>
          <a:p>
            <a:pPr lvl="1"/>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a:t>
            </a:r>
            <a:r>
              <a:rPr lang="es-CO" sz="900" dirty="0">
                <a:solidFill>
                  <a:schemeClr val="accent1">
                    <a:lumMod val="50000"/>
                  </a:schemeClr>
                </a:solidFill>
              </a:rPr>
              <a:t>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graphicFrame>
        <p:nvGraphicFramePr>
          <p:cNvPr id="2" name="Tabla 1">
            <a:extLst>
              <a:ext uri="{FF2B5EF4-FFF2-40B4-BE49-F238E27FC236}">
                <a16:creationId xmlns:a16="http://schemas.microsoft.com/office/drawing/2014/main" id="{C248668E-05B4-044F-DC21-BD19F53588ED}"/>
              </a:ext>
            </a:extLst>
          </p:cNvPr>
          <p:cNvGraphicFramePr>
            <a:graphicFrameLocks noGrp="1"/>
          </p:cNvGraphicFramePr>
          <p:nvPr>
            <p:extLst>
              <p:ext uri="{D42A27DB-BD31-4B8C-83A1-F6EECF244321}">
                <p14:modId xmlns:p14="http://schemas.microsoft.com/office/powerpoint/2010/main" val="4058063976"/>
              </p:ext>
            </p:extLst>
          </p:nvPr>
        </p:nvGraphicFramePr>
        <p:xfrm>
          <a:off x="500228" y="4522782"/>
          <a:ext cx="10981191" cy="1390650"/>
        </p:xfrm>
        <a:graphic>
          <a:graphicData uri="http://schemas.openxmlformats.org/drawingml/2006/table">
            <a:tbl>
              <a:tblPr/>
              <a:tblGrid>
                <a:gridCol w="931983">
                  <a:extLst>
                    <a:ext uri="{9D8B030D-6E8A-4147-A177-3AD203B41FA5}">
                      <a16:colId xmlns:a16="http://schemas.microsoft.com/office/drawing/2014/main" val="1111286678"/>
                    </a:ext>
                  </a:extLst>
                </a:gridCol>
                <a:gridCol w="837434">
                  <a:extLst>
                    <a:ext uri="{9D8B030D-6E8A-4147-A177-3AD203B41FA5}">
                      <a16:colId xmlns:a16="http://schemas.microsoft.com/office/drawing/2014/main" val="1801045760"/>
                    </a:ext>
                  </a:extLst>
                </a:gridCol>
                <a:gridCol w="837434">
                  <a:extLst>
                    <a:ext uri="{9D8B030D-6E8A-4147-A177-3AD203B41FA5}">
                      <a16:colId xmlns:a16="http://schemas.microsoft.com/office/drawing/2014/main" val="487166651"/>
                    </a:ext>
                  </a:extLst>
                </a:gridCol>
                <a:gridCol w="837434">
                  <a:extLst>
                    <a:ext uri="{9D8B030D-6E8A-4147-A177-3AD203B41FA5}">
                      <a16:colId xmlns:a16="http://schemas.microsoft.com/office/drawing/2014/main" val="2825559982"/>
                    </a:ext>
                  </a:extLst>
                </a:gridCol>
                <a:gridCol w="837434">
                  <a:extLst>
                    <a:ext uri="{9D8B030D-6E8A-4147-A177-3AD203B41FA5}">
                      <a16:colId xmlns:a16="http://schemas.microsoft.com/office/drawing/2014/main" val="3111685576"/>
                    </a:ext>
                  </a:extLst>
                </a:gridCol>
                <a:gridCol w="837434">
                  <a:extLst>
                    <a:ext uri="{9D8B030D-6E8A-4147-A177-3AD203B41FA5}">
                      <a16:colId xmlns:a16="http://schemas.microsoft.com/office/drawing/2014/main" val="2058197246"/>
                    </a:ext>
                  </a:extLst>
                </a:gridCol>
                <a:gridCol w="837434">
                  <a:extLst>
                    <a:ext uri="{9D8B030D-6E8A-4147-A177-3AD203B41FA5}">
                      <a16:colId xmlns:a16="http://schemas.microsoft.com/office/drawing/2014/main" val="1665145043"/>
                    </a:ext>
                  </a:extLst>
                </a:gridCol>
                <a:gridCol w="837434">
                  <a:extLst>
                    <a:ext uri="{9D8B030D-6E8A-4147-A177-3AD203B41FA5}">
                      <a16:colId xmlns:a16="http://schemas.microsoft.com/office/drawing/2014/main" val="2620342442"/>
                    </a:ext>
                  </a:extLst>
                </a:gridCol>
                <a:gridCol w="837434">
                  <a:extLst>
                    <a:ext uri="{9D8B030D-6E8A-4147-A177-3AD203B41FA5}">
                      <a16:colId xmlns:a16="http://schemas.microsoft.com/office/drawing/2014/main" val="2347796007"/>
                    </a:ext>
                  </a:extLst>
                </a:gridCol>
                <a:gridCol w="837434">
                  <a:extLst>
                    <a:ext uri="{9D8B030D-6E8A-4147-A177-3AD203B41FA5}">
                      <a16:colId xmlns:a16="http://schemas.microsoft.com/office/drawing/2014/main" val="3097268344"/>
                    </a:ext>
                  </a:extLst>
                </a:gridCol>
                <a:gridCol w="837434">
                  <a:extLst>
                    <a:ext uri="{9D8B030D-6E8A-4147-A177-3AD203B41FA5}">
                      <a16:colId xmlns:a16="http://schemas.microsoft.com/office/drawing/2014/main" val="3744397010"/>
                    </a:ext>
                  </a:extLst>
                </a:gridCol>
                <a:gridCol w="837434">
                  <a:extLst>
                    <a:ext uri="{9D8B030D-6E8A-4147-A177-3AD203B41FA5}">
                      <a16:colId xmlns:a16="http://schemas.microsoft.com/office/drawing/2014/main" val="3106462847"/>
                    </a:ext>
                  </a:extLst>
                </a:gridCol>
                <a:gridCol w="837434">
                  <a:extLst>
                    <a:ext uri="{9D8B030D-6E8A-4147-A177-3AD203B41FA5}">
                      <a16:colId xmlns:a16="http://schemas.microsoft.com/office/drawing/2014/main" val="2912933037"/>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01973473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754.990,52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3260822408"/>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54379061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3410163250"/>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440545598"/>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802.634,58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84600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617359800"/>
              </p:ext>
            </p:extLst>
          </p:nvPr>
        </p:nvGraphicFramePr>
        <p:xfrm>
          <a:off x="1478358" y="1277647"/>
          <a:ext cx="9306967" cy="31295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5086759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a:solidFill>
                  <a:schemeClr val="accent1">
                    <a:lumMod val="50000"/>
                  </a:schemeClr>
                </a:solidFill>
              </a:rPr>
              <a:t>Verificación en Campo* </a:t>
            </a:r>
            <a:r>
              <a:rPr lang="es-CO" sz="3200">
                <a:solidFill>
                  <a:schemeClr val="accent1">
                    <a:lumMod val="50000"/>
                  </a:schemeClr>
                </a:solidFill>
              </a:rPr>
              <a:t>marzo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a:solidFill>
                  <a:schemeClr val="accent1">
                    <a:lumMod val="50000"/>
                  </a:schemeClr>
                </a:solidFill>
                <a:latin typeface="Candara" panose="020E0502030303020204" pitchFamily="34" charset="0"/>
              </a:rPr>
              <a:t>Total, Verificaciones 10.565</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a:solidFill>
                    <a:schemeClr val="accent1">
                      <a:lumMod val="50000"/>
                    </a:schemeClr>
                  </a:solidFill>
                </a:rPr>
                <a:t>Recolección y Transporte </a:t>
              </a:r>
            </a:p>
            <a:p>
              <a:r>
                <a:rPr lang="es-CO" sz="2000" b="1">
                  <a:solidFill>
                    <a:schemeClr val="accent1">
                      <a:lumMod val="50000"/>
                    </a:schemeClr>
                  </a:solidFill>
                </a:rPr>
                <a:t>2.087</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err="1">
                  <a:solidFill>
                    <a:schemeClr val="accent1">
                      <a:lumMod val="50000"/>
                    </a:schemeClr>
                  </a:solidFill>
                </a:rPr>
                <a:t>Contenerización</a:t>
              </a:r>
              <a:r>
                <a:rPr lang="es-CO" sz="2000" b="1">
                  <a:solidFill>
                    <a:schemeClr val="accent1">
                      <a:lumMod val="50000"/>
                    </a:schemeClr>
                  </a:solidFill>
                </a:rPr>
                <a:t> </a:t>
              </a:r>
              <a:r>
                <a:rPr lang="es-MX" sz="2000" baseline="30000">
                  <a:solidFill>
                    <a:schemeClr val="accent1">
                      <a:lumMod val="50000"/>
                    </a:schemeClr>
                  </a:solidFill>
                </a:rPr>
                <a:t>1</a:t>
              </a:r>
              <a:endParaRPr lang="es-CO" sz="2000" b="1">
                <a:solidFill>
                  <a:schemeClr val="accent1">
                    <a:lumMod val="50000"/>
                  </a:schemeClr>
                </a:solidFill>
                <a:effectLst/>
                <a:ea typeface="Calibri" panose="020F0502020204030204" pitchFamily="34" charset="0"/>
                <a:cs typeface="Times New Roman" panose="02020603050405020304" pitchFamily="18" charset="0"/>
              </a:endParaRPr>
            </a:p>
            <a:p>
              <a:r>
                <a:rPr lang="es-CO" sz="2000" b="1">
                  <a:solidFill>
                    <a:schemeClr val="accent1">
                      <a:lumMod val="50000"/>
                    </a:schemeClr>
                  </a:solidFill>
                </a:rPr>
                <a:t>422</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a:solidFill>
                    <a:schemeClr val="accent1">
                      <a:lumMod val="50000"/>
                    </a:schemeClr>
                  </a:solidFill>
                </a:rPr>
                <a:t>Lavado  de Áreas Públicas </a:t>
              </a:r>
            </a:p>
            <a:p>
              <a:r>
                <a:rPr lang="es-CO" sz="2000" b="1">
                  <a:solidFill>
                    <a:schemeClr val="accent1">
                      <a:lumMod val="50000"/>
                    </a:schemeClr>
                  </a:solidFill>
                </a:rPr>
                <a:t>39</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a:solidFill>
                    <a:schemeClr val="accent1">
                      <a:lumMod val="50000"/>
                    </a:schemeClr>
                  </a:solidFill>
                </a:rPr>
                <a:t>Barrido y Limpieza </a:t>
              </a:r>
              <a:r>
                <a:rPr lang="es-MX" sz="2000" baseline="30000">
                  <a:solidFill>
                    <a:schemeClr val="accent1">
                      <a:lumMod val="50000"/>
                    </a:schemeClr>
                  </a:solidFill>
                </a:rPr>
                <a:t>2</a:t>
              </a:r>
              <a:r>
                <a:rPr lang="es-CO" sz="2000" b="1" baseline="30000">
                  <a:solidFill>
                    <a:schemeClr val="accent1">
                      <a:lumMod val="50000"/>
                    </a:schemeClr>
                  </a:solidFill>
                  <a:cs typeface="Times New Roman" panose="02020603050405020304" pitchFamily="18" charset="0"/>
                </a:rPr>
                <a:t>	</a:t>
              </a:r>
              <a:endParaRPr lang="es-CO" sz="2000" b="1">
                <a:solidFill>
                  <a:schemeClr val="accent1">
                    <a:lumMod val="50000"/>
                  </a:schemeClr>
                </a:solidFill>
              </a:endParaRPr>
            </a:p>
            <a:p>
              <a:r>
                <a:rPr lang="es-CO" sz="2000" b="1">
                  <a:solidFill>
                    <a:schemeClr val="accent1">
                      <a:lumMod val="50000"/>
                    </a:schemeClr>
                  </a:solidFill>
                </a:rPr>
                <a:t>2.039</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1.311</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a:solidFill>
                    <a:schemeClr val="accent1">
                      <a:lumMod val="50000"/>
                    </a:schemeClr>
                  </a:solidFill>
                </a:rPr>
                <a:t>Poda de Árboles</a:t>
              </a:r>
            </a:p>
            <a:p>
              <a:r>
                <a:rPr lang="es-CO" sz="2000" b="1">
                  <a:solidFill>
                    <a:schemeClr val="accent1">
                      <a:lumMod val="50000"/>
                    </a:schemeClr>
                  </a:solidFill>
                </a:rPr>
                <a:t>830</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a:solidFill>
                    <a:schemeClr val="accent1">
                      <a:lumMod val="50000"/>
                    </a:schemeClr>
                  </a:solidFill>
                </a:rPr>
                <a:t>Mantenimiento Flota Vehicular </a:t>
              </a:r>
              <a:r>
                <a:rPr lang="es-CO" sz="2000" baseline="30000">
                  <a:solidFill>
                    <a:schemeClr val="accent1">
                      <a:lumMod val="50000"/>
                    </a:schemeClr>
                  </a:solidFill>
                  <a:cs typeface="Times New Roman" panose="02020603050405020304" pitchFamily="18" charset="0"/>
                </a:rPr>
                <a:t>4</a:t>
              </a:r>
              <a:endParaRPr lang="es-CO" sz="2000">
                <a:solidFill>
                  <a:schemeClr val="accent1">
                    <a:lumMod val="50000"/>
                  </a:schemeClr>
                </a:solidFill>
              </a:endParaRPr>
            </a:p>
            <a:p>
              <a:r>
                <a:rPr lang="es-CO" sz="2000" b="1">
                  <a:solidFill>
                    <a:schemeClr val="accent1">
                      <a:lumMod val="50000"/>
                    </a:schemeClr>
                  </a:solidFill>
                </a:rPr>
                <a:t>301</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a:solidFill>
                    <a:schemeClr val="accent1">
                      <a:lumMod val="50000"/>
                    </a:schemeClr>
                  </a:solidFill>
                </a:rPr>
                <a:t>Ambiental</a:t>
              </a:r>
            </a:p>
            <a:p>
              <a:r>
                <a:rPr lang="es-CO" sz="2000" b="1">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a:solidFill>
                    <a:schemeClr val="accent1">
                      <a:lumMod val="50000"/>
                    </a:schemeClr>
                  </a:solidFill>
                </a:rPr>
                <a:t>Puntos Críticos y Arrojo Clandestino </a:t>
              </a:r>
            </a:p>
            <a:p>
              <a:r>
                <a:rPr lang="es-CO" sz="2000" b="1">
                  <a:solidFill>
                    <a:schemeClr val="accent1">
                      <a:lumMod val="50000"/>
                    </a:schemeClr>
                  </a:solidFill>
                </a:rPr>
                <a:t>2.932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a:solidFill>
                    <a:schemeClr val="accent1">
                      <a:lumMod val="50000"/>
                    </a:schemeClr>
                  </a:solidFill>
                </a:rPr>
                <a:t>Cestas Públicas </a:t>
              </a:r>
              <a:r>
                <a:rPr lang="es-CO" sz="2000" baseline="30000">
                  <a:solidFill>
                    <a:schemeClr val="accent1">
                      <a:lumMod val="50000"/>
                    </a:schemeClr>
                  </a:solidFill>
                  <a:effectLst/>
                  <a:ea typeface="Times New Roman" panose="02020603050405020304" pitchFamily="18" charset="0"/>
                </a:rPr>
                <a:t>3</a:t>
              </a:r>
              <a:r>
                <a:rPr lang="es-CO" sz="2000" baseline="30000">
                  <a:effectLst/>
                  <a:ea typeface="Times New Roman" panose="02020603050405020304" pitchFamily="18" charset="0"/>
                </a:rPr>
                <a:t> </a:t>
              </a:r>
              <a:r>
                <a:rPr lang="es-CO" sz="2000" b="1">
                  <a:solidFill>
                    <a:schemeClr val="accent1">
                      <a:lumMod val="50000"/>
                    </a:schemeClr>
                  </a:solidFill>
                </a:rPr>
                <a:t> </a:t>
              </a:r>
              <a:r>
                <a:rPr lang="es-CO" sz="2000" b="1" baseline="30000">
                  <a:solidFill>
                    <a:schemeClr val="accent1">
                      <a:lumMod val="50000"/>
                    </a:schemeClr>
                  </a:solidFill>
                  <a:effectLst/>
                  <a:ea typeface="Calibri" panose="020F0502020204030204" pitchFamily="34" charset="0"/>
                  <a:cs typeface="Times New Roman" panose="02020603050405020304" pitchFamily="18" charset="0"/>
                </a:rPr>
                <a:t> </a:t>
              </a:r>
              <a:endParaRPr lang="es-CO" sz="2000" b="1">
                <a:solidFill>
                  <a:schemeClr val="accent1">
                    <a:lumMod val="50000"/>
                  </a:schemeClr>
                </a:solidFill>
              </a:endParaRPr>
            </a:p>
            <a:p>
              <a:r>
                <a:rPr lang="es-CO" sz="2000" b="1">
                  <a:solidFill>
                    <a:schemeClr val="accent1">
                      <a:lumMod val="50000"/>
                    </a:schemeClr>
                  </a:solidFill>
                </a:rPr>
                <a:t>126</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a:solidFill>
                    <a:schemeClr val="accent1">
                      <a:lumMod val="50000"/>
                    </a:schemeClr>
                  </a:solidFill>
                </a:rPr>
                <a:t>Seguridad y Salud en el Trabajo </a:t>
              </a:r>
              <a:r>
                <a:rPr lang="es-CO" sz="2000" baseline="30000">
                  <a:solidFill>
                    <a:schemeClr val="accent1">
                      <a:lumMod val="50000"/>
                    </a:schemeClr>
                  </a:solidFill>
                  <a:cs typeface="Times New Roman" panose="02020603050405020304" pitchFamily="18" charset="0"/>
                </a:rPr>
                <a:t>5</a:t>
              </a:r>
              <a:endParaRPr lang="es-CO" sz="2000">
                <a:solidFill>
                  <a:schemeClr val="accent1">
                    <a:lumMod val="50000"/>
                  </a:schemeClr>
                </a:solidFill>
              </a:endParaRPr>
            </a:p>
            <a:p>
              <a:r>
                <a:rPr lang="es-CO" sz="2000" b="1">
                  <a:solidFill>
                    <a:schemeClr val="accent1">
                      <a:lumMod val="50000"/>
                    </a:schemeClr>
                  </a:solidFill>
                </a:rPr>
                <a:t>20</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a:solidFill>
                    <a:schemeClr val="accent1">
                      <a:lumMod val="50000"/>
                    </a:schemeClr>
                  </a:solidFill>
                </a:rPr>
                <a:t>Mayores Frecuencias de Lavado</a:t>
              </a:r>
            </a:p>
            <a:p>
              <a:r>
                <a:rPr lang="es-CO" sz="2000" b="1">
                  <a:solidFill>
                    <a:schemeClr val="accent1">
                      <a:lumMod val="50000"/>
                    </a:schemeClr>
                  </a:solidFill>
                </a:rPr>
                <a:t>453</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dirty="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dirty="0">
              <a:solidFill>
                <a:schemeClr val="accent1">
                  <a:lumMod val="50000"/>
                </a:schemeClr>
              </a:solidFill>
              <a:effectLst/>
            </a:endParaRPr>
          </a:p>
        </p:txBody>
      </p:sp>
    </p:spTree>
    <p:extLst>
      <p:ext uri="{BB962C8B-B14F-4D97-AF65-F5344CB8AC3E}">
        <p14:creationId xmlns:p14="http://schemas.microsoft.com/office/powerpoint/2010/main" val="32454737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operativos especiales</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marzo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6" name="Gráfico 5">
            <a:extLst>
              <a:ext uri="{FF2B5EF4-FFF2-40B4-BE49-F238E27FC236}">
                <a16:creationId xmlns:a16="http://schemas.microsoft.com/office/drawing/2014/main" id="{0AA7AB18-051E-7EB1-95AF-223A294211B8}"/>
              </a:ext>
            </a:extLst>
          </p:cNvPr>
          <p:cNvGraphicFramePr>
            <a:graphicFrameLocks/>
          </p:cNvGraphicFramePr>
          <p:nvPr>
            <p:extLst>
              <p:ext uri="{D42A27DB-BD31-4B8C-83A1-F6EECF244321}">
                <p14:modId xmlns:p14="http://schemas.microsoft.com/office/powerpoint/2010/main" val="3125576119"/>
              </p:ext>
            </p:extLst>
          </p:nvPr>
        </p:nvGraphicFramePr>
        <p:xfrm>
          <a:off x="678608" y="1423752"/>
          <a:ext cx="10777542" cy="498713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marzo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513760665"/>
              </p:ext>
            </p:extLst>
          </p:nvPr>
        </p:nvGraphicFramePr>
        <p:xfrm>
          <a:off x="379827" y="1828799"/>
          <a:ext cx="11408898" cy="4789963"/>
        </p:xfrm>
        <a:graphic>
          <a:graphicData uri="http://schemas.openxmlformats.org/drawingml/2006/table">
            <a:tbl>
              <a:tblPr firstRow="1" bandRow="1">
                <a:tableStyleId>{68D230F3-CF80-4859-8CE7-A43EE81993B5}</a:tableStyleId>
              </a:tblPr>
              <a:tblGrid>
                <a:gridCol w="3238496">
                  <a:extLst>
                    <a:ext uri="{9D8B030D-6E8A-4147-A177-3AD203B41FA5}">
                      <a16:colId xmlns:a16="http://schemas.microsoft.com/office/drawing/2014/main" val="20000"/>
                    </a:ext>
                  </a:extLst>
                </a:gridCol>
                <a:gridCol w="1478217">
                  <a:extLst>
                    <a:ext uri="{9D8B030D-6E8A-4147-A177-3AD203B41FA5}">
                      <a16:colId xmlns:a16="http://schemas.microsoft.com/office/drawing/2014/main" val="20001"/>
                    </a:ext>
                  </a:extLst>
                </a:gridCol>
                <a:gridCol w="1702706">
                  <a:extLst>
                    <a:ext uri="{9D8B030D-6E8A-4147-A177-3AD203B41FA5}">
                      <a16:colId xmlns:a16="http://schemas.microsoft.com/office/drawing/2014/main" val="20002"/>
                    </a:ext>
                  </a:extLst>
                </a:gridCol>
                <a:gridCol w="1364461">
                  <a:extLst>
                    <a:ext uri="{9D8B030D-6E8A-4147-A177-3AD203B41FA5}">
                      <a16:colId xmlns:a16="http://schemas.microsoft.com/office/drawing/2014/main" val="20003"/>
                    </a:ext>
                  </a:extLst>
                </a:gridCol>
                <a:gridCol w="1234848">
                  <a:extLst>
                    <a:ext uri="{9D8B030D-6E8A-4147-A177-3AD203B41FA5}">
                      <a16:colId xmlns:a16="http://schemas.microsoft.com/office/drawing/2014/main" val="20004"/>
                    </a:ext>
                  </a:extLst>
                </a:gridCol>
                <a:gridCol w="1241071">
                  <a:extLst>
                    <a:ext uri="{9D8B030D-6E8A-4147-A177-3AD203B41FA5}">
                      <a16:colId xmlns:a16="http://schemas.microsoft.com/office/drawing/2014/main" val="20005"/>
                    </a:ext>
                  </a:extLst>
                </a:gridCol>
                <a:gridCol w="1149099">
                  <a:extLst>
                    <a:ext uri="{9D8B030D-6E8A-4147-A177-3AD203B41FA5}">
                      <a16:colId xmlns:a16="http://schemas.microsoft.com/office/drawing/2014/main" val="20006"/>
                    </a:ext>
                  </a:extLst>
                </a:gridCol>
              </a:tblGrid>
              <a:tr h="613358">
                <a:tc>
                  <a:txBody>
                    <a:bodyPr/>
                    <a:lstStyle/>
                    <a:p>
                      <a:pPr algn="ctr" rtl="0" fontAlgn="ctr"/>
                      <a:r>
                        <a:rPr lang="es-ES" sz="1200" u="none" strike="noStrike" dirty="0">
                          <a:solidFill>
                            <a:srgbClr val="002060"/>
                          </a:solidFill>
                          <a:effectLst/>
                          <a:latin typeface="+mn-lt"/>
                        </a:rPr>
                        <a:t>ACTIVIDAD</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PROMOAMBIENTAL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LIMPIEZA METROPOLITANA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CIUDAD LIMPIA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BOGOTÁ LIMPIA S.A.S</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ÁREA LIMPIA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TOTAL</a:t>
                      </a:r>
                      <a:endParaRPr lang="es-ES" sz="12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02263">
                <a:tc>
                  <a:txBody>
                    <a:bodyPr/>
                    <a:lstStyle/>
                    <a:p>
                      <a:pPr algn="l" rtl="0" fontAlgn="b">
                        <a:lnSpc>
                          <a:spcPct val="150000"/>
                        </a:lnSpc>
                      </a:pPr>
                      <a:r>
                        <a:rPr lang="es-ES" sz="1200" u="none" strike="noStrike" dirty="0">
                          <a:solidFill>
                            <a:srgbClr val="002060"/>
                          </a:solidFill>
                          <a:effectLst/>
                          <a:latin typeface="+mn-lt"/>
                          <a:cs typeface="Arial" panose="020B0604020202020204" pitchFamily="34" charset="0"/>
                        </a:rPr>
                        <a:t>BARRIDO MANUAL</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u="none" strike="noStrike" dirty="0">
                          <a:solidFill>
                            <a:srgbClr val="002060"/>
                          </a:solidFill>
                          <a:effectLst/>
                          <a:latin typeface="+mn-lt"/>
                          <a:cs typeface="Arial" panose="020B0604020202020204" pitchFamily="34" charset="0"/>
                        </a:rPr>
                        <a:t>164</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171</a:t>
                      </a:r>
                    </a:p>
                  </a:txBody>
                  <a:tcPr marL="0" marR="0" marT="0" marB="0" anchor="ctr"/>
                </a:tc>
                <a:tc>
                  <a:txBody>
                    <a:bodyPr/>
                    <a:lstStyle/>
                    <a:p>
                      <a:pPr algn="ctr" rtl="0" fontAlgn="b">
                        <a:lnSpc>
                          <a:spcPct val="150000"/>
                        </a:lnSpc>
                      </a:pPr>
                      <a:r>
                        <a:rPr lang="es-ES" sz="1200" b="0" u="none" strike="noStrike" dirty="0">
                          <a:solidFill>
                            <a:srgbClr val="002060"/>
                          </a:solidFill>
                          <a:effectLst/>
                          <a:latin typeface="+mn-lt"/>
                          <a:cs typeface="Arial" panose="020B0604020202020204" pitchFamily="34" charset="0"/>
                        </a:rPr>
                        <a:t>210</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210</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213</a:t>
                      </a: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968</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20885">
                <a:tc>
                  <a:txBody>
                    <a:bodyPr/>
                    <a:lstStyle/>
                    <a:p>
                      <a:pPr algn="l" rtl="0" fontAlgn="b">
                        <a:lnSpc>
                          <a:spcPct val="150000"/>
                        </a:lnSpc>
                      </a:pPr>
                      <a:r>
                        <a:rPr lang="es-ES" sz="1200" u="none" strike="noStrike" dirty="0">
                          <a:solidFill>
                            <a:srgbClr val="002060"/>
                          </a:solidFill>
                          <a:effectLst/>
                          <a:latin typeface="+mn-lt"/>
                          <a:cs typeface="Arial" panose="020B0604020202020204" pitchFamily="34" charset="0"/>
                        </a:rPr>
                        <a:t>BARRIDO MECÁNICO</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13</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22</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64</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360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LAVADO</a:t>
                      </a:r>
                      <a:r>
                        <a:rPr lang="es-ES" sz="1200" u="none" strike="noStrike" baseline="0" dirty="0">
                          <a:solidFill>
                            <a:srgbClr val="002060"/>
                          </a:solidFill>
                          <a:effectLst/>
                          <a:latin typeface="+mn-lt"/>
                          <a:cs typeface="Arial" panose="020B0604020202020204" pitchFamily="34" charset="0"/>
                        </a:rPr>
                        <a:t> DE ÁREAS PÚBLICAS – PGIRS</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200" b="0" i="0" u="none" strike="noStrike" dirty="0">
                          <a:solidFill>
                            <a:srgbClr val="002060"/>
                          </a:solidFill>
                          <a:effectLst/>
                          <a:latin typeface="+mn-lt"/>
                          <a:cs typeface="Arial" panose="020B0604020202020204" pitchFamily="34" charset="0"/>
                        </a:rPr>
                        <a:t>-</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50000"/>
                        </a:lnSpc>
                      </a:pPr>
                      <a:r>
                        <a:rPr lang="es-ES" sz="1200" b="1" i="0" u="none" strike="noStrike" dirty="0">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1127896222"/>
                  </a:ext>
                </a:extLst>
              </a:tr>
              <a:tr h="20570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LAVADO</a:t>
                      </a:r>
                      <a:r>
                        <a:rPr lang="es-ES" sz="1200" u="none" strike="noStrike" baseline="0" dirty="0">
                          <a:solidFill>
                            <a:srgbClr val="002060"/>
                          </a:solidFill>
                          <a:effectLst/>
                          <a:latin typeface="+mn-lt"/>
                          <a:cs typeface="Arial" panose="020B0604020202020204" pitchFamily="34" charset="0"/>
                        </a:rPr>
                        <a:t> DE CONTENEDORES</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u="none" strike="noStrike" dirty="0">
                          <a:solidFill>
                            <a:srgbClr val="002060"/>
                          </a:solidFill>
                          <a:effectLst/>
                          <a:latin typeface="+mn-lt"/>
                          <a:cs typeface="Arial" panose="020B0604020202020204" pitchFamily="34" charset="0"/>
                        </a:rPr>
                        <a:t>-</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200" b="0" u="none" strike="noStrike" dirty="0">
                          <a:solidFill>
                            <a:srgbClr val="002060"/>
                          </a:solidFill>
                          <a:effectLst/>
                          <a:latin typeface="+mn-lt"/>
                          <a:cs typeface="Arial" panose="020B0604020202020204" pitchFamily="34" charset="0"/>
                        </a:rPr>
                        <a:t>-</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50000"/>
                        </a:lnSpc>
                      </a:pPr>
                      <a:r>
                        <a:rPr lang="es-ES" sz="1200" b="1" i="0" u="none" strike="noStrike" dirty="0">
                          <a:solidFill>
                            <a:srgbClr val="002060"/>
                          </a:solidFill>
                          <a:effectLst/>
                          <a:latin typeface="+mn-lt"/>
                          <a:cs typeface="Arial" panose="020B0604020202020204" pitchFamily="34" charset="0"/>
                        </a:rPr>
                        <a:t>6</a:t>
                      </a:r>
                    </a:p>
                  </a:txBody>
                  <a:tcPr marL="0" marR="0" marT="0" marB="0" anchor="ctr"/>
                </a:tc>
                <a:extLst>
                  <a:ext uri="{0D108BD9-81ED-4DB2-BD59-A6C34878D82A}">
                    <a16:rowId xmlns:a16="http://schemas.microsoft.com/office/drawing/2014/main" val="2477299706"/>
                  </a:ext>
                </a:extLst>
              </a:tr>
              <a:tr h="256717">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200" u="none" strike="noStrike" baseline="0" dirty="0">
                          <a:solidFill>
                            <a:srgbClr val="002060"/>
                          </a:solidFill>
                          <a:effectLst/>
                          <a:latin typeface="+mn-lt"/>
                          <a:cs typeface="Arial" panose="020B0604020202020204" pitchFamily="34" charset="0"/>
                        </a:rPr>
                        <a:t>MAYORES FRECUENCIAS DE LAVADO</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200" b="0" i="0" u="none" strike="noStrike" dirty="0">
                          <a:solidFill>
                            <a:srgbClr val="002060"/>
                          </a:solidFill>
                          <a:effectLst/>
                          <a:latin typeface="+mn-lt"/>
                          <a:cs typeface="Arial" panose="020B0604020202020204" pitchFamily="34" charset="0"/>
                        </a:rPr>
                        <a:t>1</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11</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3274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ARROJO CLANDESTINO</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200" b="0" i="0" u="none" strike="noStrike" dirty="0">
                          <a:solidFill>
                            <a:srgbClr val="002060"/>
                          </a:solidFill>
                          <a:effectLst/>
                          <a:latin typeface="+mn-lt"/>
                          <a:cs typeface="Arial" panose="020B0604020202020204" pitchFamily="34" charset="0"/>
                        </a:rPr>
                        <a:t>3</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2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911114083"/>
                  </a:ext>
                </a:extLst>
              </a:tr>
              <a:tr h="32744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BOLSAS DE BARRIDO</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r>
                        <a:rPr lang="es-ES" sz="1200" b="0" u="none" strike="noStrike" dirty="0">
                          <a:solidFill>
                            <a:srgbClr val="002060"/>
                          </a:solidFill>
                          <a:effectLst/>
                          <a:latin typeface="+mn-lt"/>
                          <a:cs typeface="Arial" panose="020B0604020202020204" pitchFamily="34" charset="0"/>
                        </a:rPr>
                        <a:t>16</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3</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r>
                        <a:rPr lang="es-ES" sz="1200" b="1" u="none" strike="noStrike" dirty="0">
                          <a:solidFill>
                            <a:srgbClr val="002060"/>
                          </a:solidFill>
                          <a:effectLst/>
                          <a:latin typeface="+mn-lt"/>
                          <a:cs typeface="Arial" panose="020B0604020202020204" pitchFamily="34" charset="0"/>
                        </a:rPr>
                        <a:t>48</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1046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DOMICILIARIA</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79</a:t>
                      </a:r>
                    </a:p>
                  </a:txBody>
                  <a:tcPr marL="0" marR="0" marT="0" marB="0" anchor="ctr"/>
                </a:tc>
                <a:tc>
                  <a:txBody>
                    <a:bodyPr/>
                    <a:lstStyle/>
                    <a:p>
                      <a:pPr algn="ctr" rtl="0" fontAlgn="b">
                        <a:lnSpc>
                          <a:spcPct val="100000"/>
                        </a:lnSpc>
                      </a:pPr>
                      <a:r>
                        <a:rPr lang="es-ES" sz="1200" b="0" u="none" strike="noStrike" dirty="0">
                          <a:solidFill>
                            <a:srgbClr val="002060"/>
                          </a:solidFill>
                          <a:effectLst/>
                          <a:latin typeface="+mn-lt"/>
                          <a:cs typeface="Arial" panose="020B0604020202020204" pitchFamily="34" charset="0"/>
                        </a:rPr>
                        <a:t>172</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88</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128</a:t>
                      </a:r>
                    </a:p>
                  </a:txBody>
                  <a:tcPr marL="0" marR="0" marT="0" marB="0" anchor="ctr"/>
                </a:tc>
                <a:tc>
                  <a:txBody>
                    <a:bodyPr/>
                    <a:lstStyle/>
                    <a:p>
                      <a:pPr algn="ctr" rtl="0" fontAlgn="b">
                        <a:lnSpc>
                          <a:spcPct val="100000"/>
                        </a:lnSpc>
                      </a:pPr>
                      <a:r>
                        <a:rPr lang="es-ES" sz="1200" b="0" u="none" strike="noStrike" dirty="0">
                          <a:solidFill>
                            <a:srgbClr val="002060"/>
                          </a:solidFill>
                          <a:effectLst/>
                          <a:latin typeface="+mn-lt"/>
                          <a:cs typeface="Arial" panose="020B0604020202020204" pitchFamily="34" charset="0"/>
                        </a:rPr>
                        <a:t>82</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1" u="none" strike="noStrike" dirty="0">
                          <a:solidFill>
                            <a:srgbClr val="002060"/>
                          </a:solidFill>
                          <a:effectLst/>
                          <a:latin typeface="+mn-lt"/>
                          <a:cs typeface="Arial" panose="020B0604020202020204" pitchFamily="34" charset="0"/>
                        </a:rPr>
                        <a:t>549</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3274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GRANDES GENERADORES</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200" b="0" i="0" u="none" strike="noStrike" dirty="0">
                          <a:solidFill>
                            <a:srgbClr val="002060"/>
                          </a:solidFill>
                          <a:effectLst/>
                          <a:latin typeface="+mn-lt"/>
                          <a:cs typeface="Arial" panose="020B0604020202020204" pitchFamily="34" charset="0"/>
                        </a:rPr>
                        <a:t>1</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2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703304024"/>
                  </a:ext>
                </a:extLst>
              </a:tr>
              <a:tr h="21048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RCD DOMICILIARIOS</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u="none" strike="noStrike" dirty="0">
                          <a:solidFill>
                            <a:srgbClr val="002060"/>
                          </a:solidFill>
                          <a:effectLst/>
                          <a:latin typeface="+mn-lt"/>
                          <a:cs typeface="Arial" panose="020B0604020202020204" pitchFamily="34" charset="0"/>
                        </a:rPr>
                        <a:t>1</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u="none" strike="noStrike" dirty="0">
                          <a:solidFill>
                            <a:srgbClr val="002060"/>
                          </a:solidFill>
                          <a:effectLst/>
                          <a:latin typeface="+mn-lt"/>
                          <a:cs typeface="Arial" panose="020B0604020202020204" pitchFamily="34" charset="0"/>
                        </a:rPr>
                        <a:t>1</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u="none" strike="noStrike" dirty="0">
                          <a:solidFill>
                            <a:srgbClr val="002060"/>
                          </a:solidFill>
                          <a:effectLst/>
                          <a:latin typeface="+mn-lt"/>
                          <a:cs typeface="Arial" panose="020B0604020202020204" pitchFamily="34" charset="0"/>
                        </a:rPr>
                        <a:t>1</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1" i="0" u="none" strike="noStrike" dirty="0">
                          <a:solidFill>
                            <a:srgbClr val="002060"/>
                          </a:solidFill>
                          <a:effectLst/>
                          <a:latin typeface="+mn-lt"/>
                          <a:cs typeface="Arial" panose="020B0604020202020204" pitchFamily="34" charset="0"/>
                        </a:rPr>
                        <a:t>5</a:t>
                      </a:r>
                    </a:p>
                  </a:txBody>
                  <a:tcPr marL="0" marR="0" marT="0" marB="0" anchor="ctr"/>
                </a:tc>
                <a:extLst>
                  <a:ext uri="{0D108BD9-81ED-4DB2-BD59-A6C34878D82A}">
                    <a16:rowId xmlns:a16="http://schemas.microsoft.com/office/drawing/2014/main" val="10009"/>
                  </a:ext>
                </a:extLst>
              </a:tr>
              <a:tr h="22416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dirty="0">
                          <a:solidFill>
                            <a:srgbClr val="002060"/>
                          </a:solidFill>
                          <a:effectLst/>
                          <a:latin typeface="+mn-lt"/>
                          <a:cs typeface="Arial" panose="020B0604020202020204" pitchFamily="34" charset="0"/>
                        </a:rPr>
                        <a:t>RECOLECCIÓN Y TRANSPORTE - </a:t>
                      </a:r>
                      <a:r>
                        <a:rPr lang="es-CO" sz="1200" u="none" strike="noStrike" dirty="0">
                          <a:solidFill>
                            <a:srgbClr val="002060"/>
                          </a:solidFill>
                          <a:effectLst/>
                          <a:latin typeface="+mn-lt"/>
                          <a:cs typeface="Arial" panose="020B0604020202020204" pitchFamily="34" charset="0"/>
                        </a:rPr>
                        <a:t>RECHAZO EN ECAS</a:t>
                      </a:r>
                      <a:endParaRPr lang="es-ES"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MX" sz="1200" b="0" i="0" u="none" strike="noStrike" dirty="0">
                          <a:solidFill>
                            <a:srgbClr val="002060"/>
                          </a:solidFill>
                          <a:effectLst/>
                          <a:latin typeface="+mn-lt"/>
                          <a:cs typeface="Arial" panose="020B0604020202020204" pitchFamily="34" charset="0"/>
                        </a:rPr>
                        <a:t>14</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200" b="1" i="0" u="none" strike="noStrike" dirty="0">
                          <a:solidFill>
                            <a:srgbClr val="002060"/>
                          </a:solidFill>
                          <a:effectLst/>
                          <a:latin typeface="+mn-lt"/>
                          <a:cs typeface="Arial" panose="020B0604020202020204" pitchFamily="34" charset="0"/>
                        </a:rPr>
                        <a:t>45</a:t>
                      </a:r>
                    </a:p>
                  </a:txBody>
                  <a:tcPr marL="0" marR="0" marT="0" marB="0" anchor="ctr"/>
                </a:tc>
                <a:extLst>
                  <a:ext uri="{0D108BD9-81ED-4DB2-BD59-A6C34878D82A}">
                    <a16:rowId xmlns:a16="http://schemas.microsoft.com/office/drawing/2014/main" val="219236170"/>
                  </a:ext>
                </a:extLst>
              </a:tr>
              <a:tr h="32744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200" u="none" strike="noStrike" dirty="0">
                          <a:solidFill>
                            <a:srgbClr val="002060"/>
                          </a:solidFill>
                          <a:effectLst/>
                          <a:latin typeface="+mn-lt"/>
                          <a:cs typeface="Arial" panose="020B0604020202020204" pitchFamily="34" charset="0"/>
                        </a:rPr>
                        <a:t>RECOLECCIÓN Y TRANSPORTE - RESIDUOS CORTE CÉSPED</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48</a:t>
                      </a:r>
                    </a:p>
                  </a:txBody>
                  <a:tcPr marL="0" marR="0" marT="0" marB="0" anchor="ctr"/>
                </a:tc>
                <a:tc>
                  <a:txBody>
                    <a:bodyPr/>
                    <a:lstStyle/>
                    <a:p>
                      <a:pPr algn="ctr" rtl="0" fontAlgn="b">
                        <a:lnSpc>
                          <a:spcPct val="100000"/>
                        </a:lnSpc>
                      </a:pPr>
                      <a:r>
                        <a:rPr lang="es-ES" sz="1200" b="1" i="0" u="none" strike="noStrike" dirty="0">
                          <a:solidFill>
                            <a:srgbClr val="002060"/>
                          </a:solidFill>
                          <a:effectLst/>
                          <a:latin typeface="+mn-lt"/>
                          <a:cs typeface="Arial" panose="020B0604020202020204" pitchFamily="34" charset="0"/>
                        </a:rPr>
                        <a:t>51</a:t>
                      </a:r>
                    </a:p>
                  </a:txBody>
                  <a:tcPr marL="0" marR="0" marT="0" marB="0" anchor="ctr"/>
                </a:tc>
                <a:extLst>
                  <a:ext uri="{0D108BD9-81ED-4DB2-BD59-A6C34878D82A}">
                    <a16:rowId xmlns:a16="http://schemas.microsoft.com/office/drawing/2014/main" val="876894161"/>
                  </a:ext>
                </a:extLst>
              </a:tr>
              <a:tr h="3274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200" u="none" strike="noStrike" dirty="0">
                          <a:solidFill>
                            <a:srgbClr val="002060"/>
                          </a:solidFill>
                          <a:effectLst/>
                          <a:latin typeface="+mn-lt"/>
                          <a:cs typeface="Arial" panose="020B0604020202020204" pitchFamily="34" charset="0"/>
                        </a:rPr>
                        <a:t>RECOLECCIÓN Y TRANSPORTE - RESIDUOS CONTENEDORES</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23</a:t>
                      </a:r>
                    </a:p>
                  </a:txBody>
                  <a:tcPr marL="0" marR="0" marT="0" marB="0" anchor="ctr"/>
                </a:tc>
                <a:tc>
                  <a:txBody>
                    <a:bodyPr/>
                    <a:lstStyle/>
                    <a:p>
                      <a:pPr algn="ctr" rtl="0" fontAlgn="b">
                        <a:lnSpc>
                          <a:spcPct val="100000"/>
                        </a:lnSpc>
                      </a:pPr>
                      <a:r>
                        <a:rPr lang="es-CO" sz="12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200" b="1" i="0" u="none" strike="noStrike" dirty="0">
                          <a:solidFill>
                            <a:srgbClr val="002060"/>
                          </a:solidFill>
                          <a:effectLst/>
                          <a:latin typeface="+mn-lt"/>
                          <a:cs typeface="Arial" panose="020B0604020202020204" pitchFamily="34" charset="0"/>
                        </a:rPr>
                        <a:t>104</a:t>
                      </a:r>
                    </a:p>
                  </a:txBody>
                  <a:tcPr marL="0" marR="0" marT="0" marB="0" anchor="ctr"/>
                </a:tc>
                <a:extLst>
                  <a:ext uri="{0D108BD9-81ED-4DB2-BD59-A6C34878D82A}">
                    <a16:rowId xmlns:a16="http://schemas.microsoft.com/office/drawing/2014/main" val="1082644928"/>
                  </a:ext>
                </a:extLst>
              </a:tr>
              <a:tr h="22088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2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endParaRPr lang="es-CO" sz="12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865138859"/>
                  </a:ext>
                </a:extLst>
              </a:tr>
              <a:tr h="311218">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TOTAL</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317</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405</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351</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411</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394</a:t>
                      </a:r>
                      <a:endParaRPr lang="es-ES" sz="12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dirty="0">
                          <a:solidFill>
                            <a:srgbClr val="002060"/>
                          </a:solidFill>
                          <a:effectLst/>
                          <a:latin typeface="+mn-lt"/>
                          <a:cs typeface="Arial" panose="020B0604020202020204" pitchFamily="34" charset="0"/>
                        </a:rPr>
                        <a:t>1.878</a:t>
                      </a:r>
                      <a:endParaRPr lang="es-ES" sz="12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marzo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297886878"/>
              </p:ext>
            </p:extLst>
          </p:nvPr>
        </p:nvGraphicFramePr>
        <p:xfrm>
          <a:off x="462844" y="1569158"/>
          <a:ext cx="11277599" cy="4956913"/>
        </p:xfrm>
        <a:graphic>
          <a:graphicData uri="http://schemas.openxmlformats.org/drawingml/2006/table">
            <a:tbl>
              <a:tblPr firstRow="1" bandRow="1">
                <a:tableStyleId>{68D230F3-CF80-4859-8CE7-A43EE81993B5}</a:tableStyleId>
              </a:tblPr>
              <a:tblGrid>
                <a:gridCol w="1955995">
                  <a:extLst>
                    <a:ext uri="{9D8B030D-6E8A-4147-A177-3AD203B41FA5}">
                      <a16:colId xmlns:a16="http://schemas.microsoft.com/office/drawing/2014/main" val="20000"/>
                    </a:ext>
                  </a:extLst>
                </a:gridCol>
                <a:gridCol w="2736009">
                  <a:extLst>
                    <a:ext uri="{9D8B030D-6E8A-4147-A177-3AD203B41FA5}">
                      <a16:colId xmlns:a16="http://schemas.microsoft.com/office/drawing/2014/main" val="20001"/>
                    </a:ext>
                  </a:extLst>
                </a:gridCol>
                <a:gridCol w="977146">
                  <a:extLst>
                    <a:ext uri="{9D8B030D-6E8A-4147-A177-3AD203B41FA5}">
                      <a16:colId xmlns:a16="http://schemas.microsoft.com/office/drawing/2014/main" val="20002"/>
                    </a:ext>
                  </a:extLst>
                </a:gridCol>
                <a:gridCol w="1396922">
                  <a:extLst>
                    <a:ext uri="{9D8B030D-6E8A-4147-A177-3AD203B41FA5}">
                      <a16:colId xmlns:a16="http://schemas.microsoft.com/office/drawing/2014/main" val="20003"/>
                    </a:ext>
                  </a:extLst>
                </a:gridCol>
                <a:gridCol w="1034318">
                  <a:extLst>
                    <a:ext uri="{9D8B030D-6E8A-4147-A177-3AD203B41FA5}">
                      <a16:colId xmlns:a16="http://schemas.microsoft.com/office/drawing/2014/main" val="20004"/>
                    </a:ext>
                  </a:extLst>
                </a:gridCol>
                <a:gridCol w="1379092">
                  <a:extLst>
                    <a:ext uri="{9D8B030D-6E8A-4147-A177-3AD203B41FA5}">
                      <a16:colId xmlns:a16="http://schemas.microsoft.com/office/drawing/2014/main" val="20005"/>
                    </a:ext>
                  </a:extLst>
                </a:gridCol>
                <a:gridCol w="1798117">
                  <a:extLst>
                    <a:ext uri="{9D8B030D-6E8A-4147-A177-3AD203B41FA5}">
                      <a16:colId xmlns:a16="http://schemas.microsoft.com/office/drawing/2014/main" val="20006"/>
                    </a:ext>
                  </a:extLst>
                </a:gridCol>
              </a:tblGrid>
              <a:tr h="375876">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37841">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1.335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495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45,6%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3784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37841">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3784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3784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87068">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37841">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1.022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40,6%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3784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199185">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192492">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2.294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292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27,1%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37841">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3784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53113">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54194">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595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35,9%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51398">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192492">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2.919</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58,0%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219264">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442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151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45,6%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3784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1.878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569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3784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10.485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77,3%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marzo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a:extLst>
              <a:ext uri="{FF2B5EF4-FFF2-40B4-BE49-F238E27FC236}">
                <a16:creationId xmlns:a16="http://schemas.microsoft.com/office/drawing/2014/main" id="{1445C437-51BE-234A-2CEC-F1F82F1EEDA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1135870"/>
            <a:ext cx="12192000" cy="5813567"/>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trimestre i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3629984061"/>
              </p:ext>
            </p:extLst>
          </p:nvPr>
        </p:nvGraphicFramePr>
        <p:xfrm>
          <a:off x="541867" y="1490133"/>
          <a:ext cx="10984088" cy="5034192"/>
        </p:xfrm>
        <a:graphic>
          <a:graphicData uri="http://schemas.openxmlformats.org/drawingml/2006/table">
            <a:tbl>
              <a:tblPr firstRow="1" bandRow="1">
                <a:tableStyleId>{68D230F3-CF80-4859-8CE7-A43EE81993B5}</a:tableStyleId>
              </a:tblPr>
              <a:tblGrid>
                <a:gridCol w="1905088">
                  <a:extLst>
                    <a:ext uri="{9D8B030D-6E8A-4147-A177-3AD203B41FA5}">
                      <a16:colId xmlns:a16="http://schemas.microsoft.com/office/drawing/2014/main" val="20000"/>
                    </a:ext>
                  </a:extLst>
                </a:gridCol>
                <a:gridCol w="2664801">
                  <a:extLst>
                    <a:ext uri="{9D8B030D-6E8A-4147-A177-3AD203B41FA5}">
                      <a16:colId xmlns:a16="http://schemas.microsoft.com/office/drawing/2014/main" val="20001"/>
                    </a:ext>
                  </a:extLst>
                </a:gridCol>
                <a:gridCol w="951714">
                  <a:extLst>
                    <a:ext uri="{9D8B030D-6E8A-4147-A177-3AD203B41FA5}">
                      <a16:colId xmlns:a16="http://schemas.microsoft.com/office/drawing/2014/main" val="20002"/>
                    </a:ext>
                  </a:extLst>
                </a:gridCol>
                <a:gridCol w="1360566">
                  <a:extLst>
                    <a:ext uri="{9D8B030D-6E8A-4147-A177-3AD203B41FA5}">
                      <a16:colId xmlns:a16="http://schemas.microsoft.com/office/drawing/2014/main" val="20003"/>
                    </a:ext>
                  </a:extLst>
                </a:gridCol>
                <a:gridCol w="1007400">
                  <a:extLst>
                    <a:ext uri="{9D8B030D-6E8A-4147-A177-3AD203B41FA5}">
                      <a16:colId xmlns:a16="http://schemas.microsoft.com/office/drawing/2014/main" val="20004"/>
                    </a:ext>
                  </a:extLst>
                </a:gridCol>
                <a:gridCol w="1343200">
                  <a:extLst>
                    <a:ext uri="{9D8B030D-6E8A-4147-A177-3AD203B41FA5}">
                      <a16:colId xmlns:a16="http://schemas.microsoft.com/office/drawing/2014/main" val="20005"/>
                    </a:ext>
                  </a:extLst>
                </a:gridCol>
                <a:gridCol w="1751319">
                  <a:extLst>
                    <a:ext uri="{9D8B030D-6E8A-4147-A177-3AD203B41FA5}">
                      <a16:colId xmlns:a16="http://schemas.microsoft.com/office/drawing/2014/main" val="20006"/>
                    </a:ext>
                  </a:extLst>
                </a:gridCol>
              </a:tblGrid>
              <a:tr h="391345">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47629">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3.784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710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65,4%</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4762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47629">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4762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47629">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0460">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47629">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2.963</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687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63,8%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47629">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162236">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0415">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6.759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549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51,0%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47629">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4762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2236">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6709">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2.206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200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b="1" i="0" u="none" strike="noStrike" dirty="0">
                          <a:solidFill>
                            <a:srgbClr val="002060"/>
                          </a:solidFill>
                          <a:effectLst/>
                          <a:latin typeface="Calibri" panose="020F0502020204030204" pitchFamily="34" charset="0"/>
                          <a:cs typeface="Calibri" panose="020F0502020204030204" pitchFamily="34" charset="0"/>
                        </a:rPr>
                        <a:t>57,5%</a:t>
                      </a:r>
                    </a:p>
                  </a:txBody>
                  <a:tcPr marL="0" marR="0" marT="0" marB="0" anchor="ctr">
                    <a:solidFill>
                      <a:schemeClr val="bg1">
                        <a:alpha val="20000"/>
                      </a:schemeClr>
                    </a:solidFill>
                  </a:tcPr>
                </a:tc>
                <a:extLst>
                  <a:ext uri="{0D108BD9-81ED-4DB2-BD59-A6C34878D82A}">
                    <a16:rowId xmlns:a16="http://schemas.microsoft.com/office/drawing/2014/main" val="10007"/>
                  </a:ext>
                </a:extLst>
              </a:tr>
              <a:tr h="173853">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260387542"/>
                  </a:ext>
                </a:extLst>
              </a:tr>
              <a:tr h="200415">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9.103</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794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73,7%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24473">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1.396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67,7%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11257">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5.729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810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75,2%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47629">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31.940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85,9%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22837798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trimestre i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DC1A36E8-A7BC-86D0-6E99-81000899BB2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1123057"/>
            <a:ext cx="12192000" cy="5734943"/>
          </a:xfrm>
          <a:prstGeom prst="rect">
            <a:avLst/>
          </a:prstGeom>
        </p:spPr>
      </p:pic>
    </p:spTree>
    <p:extLst>
      <p:ext uri="{BB962C8B-B14F-4D97-AF65-F5344CB8AC3E}">
        <p14:creationId xmlns:p14="http://schemas.microsoft.com/office/powerpoint/2010/main" val="12408354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marzo de 2024</a:t>
            </a:r>
            <a:endParaRPr lang="es-CO" sz="900" dirty="0">
              <a:solidFill>
                <a:schemeClr val="accent1">
                  <a:lumMod val="50000"/>
                </a:schemeClr>
              </a:solidFill>
              <a:highlight>
                <a:srgbClr val="FFFFFF"/>
              </a:highlight>
            </a:endParaRPr>
          </a:p>
        </p:txBody>
      </p:sp>
      <p:graphicFrame>
        <p:nvGraphicFramePr>
          <p:cNvPr id="4" name="1 Gráfico">
            <a:extLst>
              <a:ext uri="{FF2B5EF4-FFF2-40B4-BE49-F238E27FC236}">
                <a16:creationId xmlns:a16="http://schemas.microsoft.com/office/drawing/2014/main" id="{857DB745-7081-433A-9B32-276B729D4EC1}"/>
              </a:ext>
            </a:extLst>
          </p:cNvPr>
          <p:cNvGraphicFramePr>
            <a:graphicFrameLocks/>
          </p:cNvGraphicFramePr>
          <p:nvPr>
            <p:extLst>
              <p:ext uri="{D42A27DB-BD31-4B8C-83A1-F6EECF244321}">
                <p14:modId xmlns:p14="http://schemas.microsoft.com/office/powerpoint/2010/main" val="2866056595"/>
              </p:ext>
            </p:extLst>
          </p:nvPr>
        </p:nvGraphicFramePr>
        <p:xfrm>
          <a:off x="1478358" y="1375162"/>
          <a:ext cx="9306967" cy="332731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CBBD0EE7-F69B-4A25-5E9C-A9B20E635A8F}"/>
              </a:ext>
            </a:extLst>
          </p:cNvPr>
          <p:cNvGraphicFramePr>
            <a:graphicFrameLocks noGrp="1"/>
          </p:cNvGraphicFramePr>
          <p:nvPr>
            <p:extLst>
              <p:ext uri="{D42A27DB-BD31-4B8C-83A1-F6EECF244321}">
                <p14:modId xmlns:p14="http://schemas.microsoft.com/office/powerpoint/2010/main" val="2859531888"/>
              </p:ext>
            </p:extLst>
          </p:nvPr>
        </p:nvGraphicFramePr>
        <p:xfrm>
          <a:off x="4442741" y="4866300"/>
          <a:ext cx="3378200" cy="1390650"/>
        </p:xfrm>
        <a:graphic>
          <a:graphicData uri="http://schemas.openxmlformats.org/drawingml/2006/table">
            <a:tbl>
              <a:tblPr/>
              <a:tblGrid>
                <a:gridCol w="1039446">
                  <a:extLst>
                    <a:ext uri="{9D8B030D-6E8A-4147-A177-3AD203B41FA5}">
                      <a16:colId xmlns:a16="http://schemas.microsoft.com/office/drawing/2014/main" val="2838025280"/>
                    </a:ext>
                  </a:extLst>
                </a:gridCol>
                <a:gridCol w="713035">
                  <a:extLst>
                    <a:ext uri="{9D8B030D-6E8A-4147-A177-3AD203B41FA5}">
                      <a16:colId xmlns:a16="http://schemas.microsoft.com/office/drawing/2014/main" val="1407560378"/>
                    </a:ext>
                  </a:extLst>
                </a:gridCol>
                <a:gridCol w="798599">
                  <a:extLst>
                    <a:ext uri="{9D8B030D-6E8A-4147-A177-3AD203B41FA5}">
                      <a16:colId xmlns:a16="http://schemas.microsoft.com/office/drawing/2014/main" val="4113194625"/>
                    </a:ext>
                  </a:extLst>
                </a:gridCol>
                <a:gridCol w="827120">
                  <a:extLst>
                    <a:ext uri="{9D8B030D-6E8A-4147-A177-3AD203B41FA5}">
                      <a16:colId xmlns:a16="http://schemas.microsoft.com/office/drawing/2014/main" val="2967111456"/>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2091777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extLst>
                  <a:ext uri="{0D108BD9-81ED-4DB2-BD59-A6C34878D82A}">
                    <a16:rowId xmlns:a16="http://schemas.microsoft.com/office/drawing/2014/main" val="1448377062"/>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extLst>
                  <a:ext uri="{0D108BD9-81ED-4DB2-BD59-A6C34878D82A}">
                    <a16:rowId xmlns:a16="http://schemas.microsoft.com/office/drawing/2014/main" val="2407073659"/>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extLst>
                  <a:ext uri="{0D108BD9-81ED-4DB2-BD59-A6C34878D82A}">
                    <a16:rowId xmlns:a16="http://schemas.microsoft.com/office/drawing/2014/main" val="4268595571"/>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extLst>
                  <a:ext uri="{0D108BD9-81ED-4DB2-BD59-A6C34878D82A}">
                    <a16:rowId xmlns:a16="http://schemas.microsoft.com/office/drawing/2014/main" val="3912945788"/>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40696040"/>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89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22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47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78 Actividades                             149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680473" y="1070794"/>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85  Actividades                    91 Actividades                    1  Actividad                       123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106 Actividades                    102  Actividades                 128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34  Actividades                  89 Actividades                      51  Actividades                   44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87 Actividades                    47  Actividades                     65 Actividades                    54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t>
            </a:r>
          </a:p>
          <a:p>
            <a:pPr lvl="1"/>
            <a:r>
              <a:rPr lang="es-CO" sz="1600" b="0" dirty="0">
                <a:solidFill>
                  <a:schemeClr val="accent1">
                    <a:lumMod val="50000"/>
                  </a:schemeClr>
                </a:solidFill>
              </a:rPr>
              <a:t>Información con corte al 28 de febrero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10" name="12 Tabla">
            <a:extLst>
              <a:ext uri="{FF2B5EF4-FFF2-40B4-BE49-F238E27FC236}">
                <a16:creationId xmlns:a16="http://schemas.microsoft.com/office/drawing/2014/main" id="{2FB26F62-E30B-4821-8643-5D84DE029889}"/>
              </a:ext>
            </a:extLst>
          </p:cNvPr>
          <p:cNvGraphicFramePr>
            <a:graphicFrameLocks noGrp="1"/>
          </p:cNvGraphicFramePr>
          <p:nvPr/>
        </p:nvGraphicFramePr>
        <p:xfrm>
          <a:off x="2471071" y="1532548"/>
          <a:ext cx="7249857" cy="5176623"/>
        </p:xfrm>
        <a:graphic>
          <a:graphicData uri="http://schemas.openxmlformats.org/drawingml/2006/table">
            <a:tbl>
              <a:tblPr firstRow="1" firstCol="1" bandRow="1">
                <a:tableStyleId>{68D230F3-CF80-4859-8CE7-A43EE81993B5}</a:tableStyleId>
              </a:tblPr>
              <a:tblGrid>
                <a:gridCol w="1494378">
                  <a:extLst>
                    <a:ext uri="{9D8B030D-6E8A-4147-A177-3AD203B41FA5}">
                      <a16:colId xmlns:a16="http://schemas.microsoft.com/office/drawing/2014/main" val="20000"/>
                    </a:ext>
                  </a:extLst>
                </a:gridCol>
                <a:gridCol w="1491246">
                  <a:extLst>
                    <a:ext uri="{9D8B030D-6E8A-4147-A177-3AD203B41FA5}">
                      <a16:colId xmlns:a16="http://schemas.microsoft.com/office/drawing/2014/main" val="20002"/>
                    </a:ext>
                  </a:extLst>
                </a:gridCol>
                <a:gridCol w="1700755">
                  <a:extLst>
                    <a:ext uri="{9D8B030D-6E8A-4147-A177-3AD203B41FA5}">
                      <a16:colId xmlns:a16="http://schemas.microsoft.com/office/drawing/2014/main" val="20003"/>
                    </a:ext>
                  </a:extLst>
                </a:gridCol>
                <a:gridCol w="1523166">
                  <a:extLst>
                    <a:ext uri="{9D8B030D-6E8A-4147-A177-3AD203B41FA5}">
                      <a16:colId xmlns:a16="http://schemas.microsoft.com/office/drawing/2014/main" val="2783201747"/>
                    </a:ext>
                  </a:extLst>
                </a:gridCol>
                <a:gridCol w="1040312">
                  <a:extLst>
                    <a:ext uri="{9D8B030D-6E8A-4147-A177-3AD203B41FA5}">
                      <a16:colId xmlns:a16="http://schemas.microsoft.com/office/drawing/2014/main" val="20004"/>
                    </a:ext>
                  </a:extLst>
                </a:gridCol>
              </a:tblGrid>
              <a:tr h="560180">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 2018 A DIC 2022</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FEB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1.211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1.364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3.019</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2.439</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3.241</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2.968</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2.396</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2.761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1.508</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1.953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2.250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3.111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2.850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3.495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1.672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1.893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3.498</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3.304</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1.337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49.476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74684191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6" name="12 Tabla">
            <a:extLst>
              <a:ext uri="{FF2B5EF4-FFF2-40B4-BE49-F238E27FC236}">
                <a16:creationId xmlns:a16="http://schemas.microsoft.com/office/drawing/2014/main" id="{F3A8A47A-010C-4533-B198-D76EDD925708}"/>
              </a:ext>
            </a:extLst>
          </p:cNvPr>
          <p:cNvGraphicFramePr>
            <a:graphicFrameLocks noGrp="1"/>
          </p:cNvGraphicFramePr>
          <p:nvPr/>
        </p:nvGraphicFramePr>
        <p:xfrm>
          <a:off x="3176706" y="1477634"/>
          <a:ext cx="5838588" cy="5249022"/>
        </p:xfrm>
        <a:graphic>
          <a:graphicData uri="http://schemas.openxmlformats.org/drawingml/2006/table">
            <a:tbl>
              <a:tblPr firstRow="1" firstCol="1" bandRow="1">
                <a:tableStyleId>{68D230F3-CF80-4859-8CE7-A43EE81993B5}</a:tableStyleId>
              </a:tblPr>
              <a:tblGrid>
                <a:gridCol w="1461945">
                  <a:extLst>
                    <a:ext uri="{9D8B030D-6E8A-4147-A177-3AD203B41FA5}">
                      <a16:colId xmlns:a16="http://schemas.microsoft.com/office/drawing/2014/main" val="20000"/>
                    </a:ext>
                  </a:extLst>
                </a:gridCol>
                <a:gridCol w="1458881">
                  <a:extLst>
                    <a:ext uri="{9D8B030D-6E8A-4147-A177-3AD203B41FA5}">
                      <a16:colId xmlns:a16="http://schemas.microsoft.com/office/drawing/2014/main" val="20002"/>
                    </a:ext>
                  </a:extLst>
                </a:gridCol>
                <a:gridCol w="1458881">
                  <a:extLst>
                    <a:ext uri="{9D8B030D-6E8A-4147-A177-3AD203B41FA5}">
                      <a16:colId xmlns:a16="http://schemas.microsoft.com/office/drawing/2014/main" val="2731461710"/>
                    </a:ext>
                  </a:extLst>
                </a:gridCol>
                <a:gridCol w="1458881">
                  <a:extLst>
                    <a:ext uri="{9D8B030D-6E8A-4147-A177-3AD203B41FA5}">
                      <a16:colId xmlns:a16="http://schemas.microsoft.com/office/drawing/2014/main" val="2636187529"/>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FEBRERO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1.337</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7835135" cy="4815067"/>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220736">
                  <a:extLst>
                    <a:ext uri="{9D8B030D-6E8A-4147-A177-3AD203B41FA5}">
                      <a16:colId xmlns:a16="http://schemas.microsoft.com/office/drawing/2014/main" val="3639436991"/>
                    </a:ext>
                  </a:extLst>
                </a:gridCol>
                <a:gridCol w="950848">
                  <a:extLst>
                    <a:ext uri="{9D8B030D-6E8A-4147-A177-3AD203B41FA5}">
                      <a16:colId xmlns:a16="http://schemas.microsoft.com/office/drawing/2014/main" val="20003"/>
                    </a:ext>
                  </a:extLst>
                </a:gridCol>
              </a:tblGrid>
              <a:tr h="579704">
                <a:tc>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ENERO A DIC 2022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A DIC 2023</a:t>
                      </a:r>
                      <a:endParaRPr lang="es-MX"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FEB 2024</a:t>
                      </a:r>
                    </a:p>
                  </a:txBody>
                  <a:tcPr marL="7940" marR="7940" marT="7940"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44.685</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51.937</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105.775</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30.601</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58.696</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92.689</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91.608</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122.919</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270.736</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40.635</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65.576</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91.015</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146.615</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50.193</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110.655</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2.846</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46.678</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59.574</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144.625</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149.868</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35.189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1.777.926</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
        <p:nvSpPr>
          <p:cNvPr id="9" name="8 CuadroTexto"/>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graphicFrame>
        <p:nvGraphicFramePr>
          <p:cNvPr id="5" name="Tabla 4">
            <a:extLst>
              <a:ext uri="{FF2B5EF4-FFF2-40B4-BE49-F238E27FC236}">
                <a16:creationId xmlns:a16="http://schemas.microsoft.com/office/drawing/2014/main" id="{F06AC86E-8999-4754-81C7-3E472405D938}"/>
              </a:ext>
            </a:extLst>
          </p:cNvPr>
          <p:cNvGraphicFramePr>
            <a:graphicFrameLocks noGrp="1"/>
          </p:cNvGraphicFramePr>
          <p:nvPr/>
        </p:nvGraphicFramePr>
        <p:xfrm>
          <a:off x="4613143" y="1440447"/>
          <a:ext cx="5704564" cy="4683698"/>
        </p:xfrm>
        <a:graphic>
          <a:graphicData uri="http://schemas.openxmlformats.org/drawingml/2006/table">
            <a:tbl>
              <a:tblPr/>
              <a:tblGrid>
                <a:gridCol w="1047037">
                  <a:extLst>
                    <a:ext uri="{9D8B030D-6E8A-4147-A177-3AD203B41FA5}">
                      <a16:colId xmlns:a16="http://schemas.microsoft.com/office/drawing/2014/main" val="2148069204"/>
                    </a:ext>
                  </a:extLst>
                </a:gridCol>
                <a:gridCol w="1552509">
                  <a:extLst>
                    <a:ext uri="{9D8B030D-6E8A-4147-A177-3AD203B41FA5}">
                      <a16:colId xmlns:a16="http://schemas.microsoft.com/office/drawing/2014/main" val="1229938052"/>
                    </a:ext>
                  </a:extLst>
                </a:gridCol>
                <a:gridCol w="1552509">
                  <a:extLst>
                    <a:ext uri="{9D8B030D-6E8A-4147-A177-3AD203B41FA5}">
                      <a16:colId xmlns:a16="http://schemas.microsoft.com/office/drawing/2014/main" val="3635605889"/>
                    </a:ext>
                  </a:extLst>
                </a:gridCol>
                <a:gridCol w="1552509">
                  <a:extLst>
                    <a:ext uri="{9D8B030D-6E8A-4147-A177-3AD203B41FA5}">
                      <a16:colId xmlns:a16="http://schemas.microsoft.com/office/drawing/2014/main" val="260710208"/>
                    </a:ext>
                  </a:extLst>
                </a:gridCol>
              </a:tblGrid>
              <a:tr h="634013">
                <a:tc>
                  <a:txBody>
                    <a:bodyPr/>
                    <a:lstStyle/>
                    <a:p>
                      <a:pPr algn="l" rtl="0" fontAlgn="ctr"/>
                      <a:r>
                        <a:rPr lang="es-CO" sz="1200" b="1" i="0" u="none" strike="noStrike" dirty="0">
                          <a:solidFill>
                            <a:srgbClr val="203864"/>
                          </a:solidFill>
                          <a:effectLst/>
                          <a:latin typeface="Calibri" panose="020F0502020204030204" pitchFamily="34" charset="0"/>
                        </a:rPr>
                        <a:t>LOCALIDAD</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2024</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2024</a:t>
                      </a:r>
                    </a:p>
                  </a:txBody>
                  <a:tcPr marL="9525" marR="9525" marT="9525"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2024*</a:t>
                      </a:r>
                    </a:p>
                  </a:txBody>
                  <a:tcPr marL="9525" marR="9525" marT="9525"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377008685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7940" marR="7940" marT="7940" marB="0" anchor="b">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1.204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910609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638</a:t>
                      </a:r>
                    </a:p>
                  </a:txBody>
                  <a:tcPr marL="9525" marR="9525" marT="9525" marB="0" anchor="ctr">
                    <a:lnL>
                      <a:noFill/>
                    </a:lnL>
                    <a:lnR>
                      <a:noFill/>
                    </a:lnR>
                    <a:lnT>
                      <a:noFill/>
                    </a:lnT>
                    <a:lnB>
                      <a:noFill/>
                    </a:lnB>
                  </a:tcPr>
                </a:tc>
                <a:extLst>
                  <a:ext uri="{0D108BD9-81ED-4DB2-BD59-A6C34878D82A}">
                    <a16:rowId xmlns:a16="http://schemas.microsoft.com/office/drawing/2014/main" val="2770798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2.793</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7099921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687</a:t>
                      </a:r>
                    </a:p>
                  </a:txBody>
                  <a:tcPr marL="9525" marR="9525" marT="9525" marB="0" anchor="ctr">
                    <a:lnL>
                      <a:noFill/>
                    </a:lnL>
                    <a:lnR>
                      <a:noFill/>
                    </a:lnR>
                    <a:lnT>
                      <a:noFill/>
                    </a:lnT>
                    <a:lnB>
                      <a:noFill/>
                    </a:lnB>
                  </a:tcPr>
                </a:tc>
                <a:extLst>
                  <a:ext uri="{0D108BD9-81ED-4DB2-BD59-A6C34878D82A}">
                    <a16:rowId xmlns:a16="http://schemas.microsoft.com/office/drawing/2014/main" val="41074031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586</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267802156"/>
                  </a:ext>
                </a:extLst>
              </a:tr>
              <a:tr h="201585">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2.788</a:t>
                      </a:r>
                    </a:p>
                  </a:txBody>
                  <a:tcPr marL="9525" marR="9525" marT="9525" marB="0" anchor="ctr">
                    <a:lnL>
                      <a:noFill/>
                    </a:lnL>
                    <a:lnR>
                      <a:noFill/>
                    </a:lnR>
                    <a:lnT>
                      <a:noFill/>
                    </a:lnT>
                    <a:lnB>
                      <a:noFill/>
                    </a:lnB>
                  </a:tcPr>
                </a:tc>
                <a:extLst>
                  <a:ext uri="{0D108BD9-81ED-4DB2-BD59-A6C34878D82A}">
                    <a16:rowId xmlns:a16="http://schemas.microsoft.com/office/drawing/2014/main" val="98957061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1.752</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46850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3.031</a:t>
                      </a:r>
                    </a:p>
                  </a:txBody>
                  <a:tcPr marL="9525" marR="9525" marT="9525" marB="0" anchor="ctr">
                    <a:lnL>
                      <a:noFill/>
                    </a:lnL>
                    <a:lnR>
                      <a:noFill/>
                    </a:lnR>
                    <a:lnT>
                      <a:noFill/>
                    </a:lnT>
                    <a:lnB>
                      <a:noFill/>
                    </a:lnB>
                  </a:tcPr>
                </a:tc>
                <a:extLst>
                  <a:ext uri="{0D108BD9-81ED-4DB2-BD59-A6C34878D82A}">
                    <a16:rowId xmlns:a16="http://schemas.microsoft.com/office/drawing/2014/main" val="425646086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6.160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7901973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1.285</a:t>
                      </a:r>
                    </a:p>
                  </a:txBody>
                  <a:tcPr marL="9525" marR="9525" marT="9525" marB="0" anchor="ctr">
                    <a:lnL>
                      <a:noFill/>
                    </a:lnL>
                    <a:lnR>
                      <a:noFill/>
                    </a:lnR>
                    <a:lnT>
                      <a:noFill/>
                    </a:lnT>
                    <a:lnB>
                      <a:noFill/>
                    </a:lnB>
                  </a:tcPr>
                </a:tc>
                <a:extLst>
                  <a:ext uri="{0D108BD9-81ED-4DB2-BD59-A6C34878D82A}">
                    <a16:rowId xmlns:a16="http://schemas.microsoft.com/office/drawing/2014/main" val="407018527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1.688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4503580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2.515</a:t>
                      </a:r>
                    </a:p>
                  </a:txBody>
                  <a:tcPr marL="9525" marR="9525" marT="9525" marB="0" anchor="ctr">
                    <a:lnL>
                      <a:noFill/>
                    </a:lnL>
                    <a:lnR>
                      <a:noFill/>
                    </a:lnR>
                    <a:lnT>
                      <a:noFill/>
                    </a:lnT>
                    <a:lnB>
                      <a:noFill/>
                    </a:lnB>
                  </a:tcPr>
                </a:tc>
                <a:extLst>
                  <a:ext uri="{0D108BD9-81ED-4DB2-BD59-A6C34878D82A}">
                    <a16:rowId xmlns:a16="http://schemas.microsoft.com/office/drawing/2014/main" val="2400132867"/>
                  </a:ext>
                </a:extLst>
              </a:tr>
              <a:tr h="172360">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1.585</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00474791"/>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439</a:t>
                      </a:r>
                    </a:p>
                  </a:txBody>
                  <a:tcPr marL="9525" marR="9525" marT="9525" marB="0" anchor="ctr">
                    <a:lnL>
                      <a:noFill/>
                    </a:lnL>
                    <a:lnR>
                      <a:noFill/>
                    </a:lnR>
                    <a:lnT>
                      <a:noFill/>
                    </a:lnT>
                    <a:lnB>
                      <a:noFill/>
                    </a:lnB>
                  </a:tcPr>
                </a:tc>
                <a:extLst>
                  <a:ext uri="{0D108BD9-81ED-4DB2-BD59-A6C34878D82A}">
                    <a16:rowId xmlns:a16="http://schemas.microsoft.com/office/drawing/2014/main" val="300016122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3.386</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61322180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lnL>
                      <a:noFill/>
                    </a:lnL>
                    <a:lnR>
                      <a:noFill/>
                    </a:lnR>
                    <a:lnT>
                      <a:noFill/>
                    </a:lnT>
                    <a:lnB>
                      <a:noFill/>
                    </a:lnB>
                  </a:tcPr>
                </a:tc>
                <a:extLst>
                  <a:ext uri="{0D108BD9-81ED-4DB2-BD59-A6C34878D82A}">
                    <a16:rowId xmlns:a16="http://schemas.microsoft.com/office/drawing/2014/main" val="17006090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1.174</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18811499"/>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1.527</a:t>
                      </a:r>
                    </a:p>
                  </a:txBody>
                  <a:tcPr marL="9525" marR="9525" marT="9525" marB="0" anchor="ctr">
                    <a:lnL>
                      <a:noFill/>
                    </a:lnL>
                    <a:lnR>
                      <a:noFill/>
                    </a:lnR>
                    <a:lnT>
                      <a:noFill/>
                    </a:lnT>
                    <a:lnB>
                      <a:noFill/>
                    </a:lnB>
                  </a:tcPr>
                </a:tc>
                <a:extLst>
                  <a:ext uri="{0D108BD9-81ED-4DB2-BD59-A6C34878D82A}">
                    <a16:rowId xmlns:a16="http://schemas.microsoft.com/office/drawing/2014/main" val="99384705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1.151</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2456857895"/>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lnL>
                      <a:noFill/>
                    </a:lnL>
                    <a:lnR>
                      <a:noFill/>
                    </a:lnR>
                    <a:lnT>
                      <a:noFill/>
                    </a:lnT>
                    <a:lnB>
                      <a:noFill/>
                    </a:lnB>
                  </a:tcPr>
                </a:tc>
                <a:extLst>
                  <a:ext uri="{0D108BD9-81ED-4DB2-BD59-A6C34878D82A}">
                    <a16:rowId xmlns:a16="http://schemas.microsoft.com/office/drawing/2014/main" val="2155479813"/>
                  </a:ext>
                </a:extLst>
              </a:tr>
              <a:tr h="126038">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7940" marR="7940" marT="7940" marB="0" anchor="b">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35.189</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33546578"/>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985745" y="1485399"/>
          <a:ext cx="8220510" cy="5188654"/>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333201">
                  <a:extLst>
                    <a:ext uri="{9D8B030D-6E8A-4147-A177-3AD203B41FA5}">
                      <a16:colId xmlns:a16="http://schemas.microsoft.com/office/drawing/2014/main" val="2076764876"/>
                    </a:ext>
                  </a:extLst>
                </a:gridCol>
                <a:gridCol w="880210">
                  <a:extLst>
                    <a:ext uri="{9D8B030D-6E8A-4147-A177-3AD203B41FA5}">
                      <a16:colId xmlns:a16="http://schemas.microsoft.com/office/drawing/2014/main" val="20004"/>
                    </a:ext>
                  </a:extLst>
                </a:gridCol>
              </a:tblGrid>
              <a:tr h="572211">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A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 A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FEB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189</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386</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441</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317</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393</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4.489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3232654" y="1474400"/>
          <a:ext cx="5726692" cy="5200852"/>
        </p:xfrm>
        <a:graphic>
          <a:graphicData uri="http://schemas.openxmlformats.org/drawingml/2006/table">
            <a:tbl>
              <a:tblPr firstRow="1" firstCol="1" bandRow="1">
                <a:tableStyleId>{68D230F3-CF80-4859-8CE7-A43EE81993B5}</a:tableStyleId>
              </a:tblPr>
              <a:tblGrid>
                <a:gridCol w="1010764">
                  <a:extLst>
                    <a:ext uri="{9D8B030D-6E8A-4147-A177-3AD203B41FA5}">
                      <a16:colId xmlns:a16="http://schemas.microsoft.com/office/drawing/2014/main" val="20000"/>
                    </a:ext>
                  </a:extLst>
                </a:gridCol>
                <a:gridCol w="1571976">
                  <a:extLst>
                    <a:ext uri="{9D8B030D-6E8A-4147-A177-3AD203B41FA5}">
                      <a16:colId xmlns:a16="http://schemas.microsoft.com/office/drawing/2014/main" val="20002"/>
                    </a:ext>
                  </a:extLst>
                </a:gridCol>
                <a:gridCol w="1475743">
                  <a:extLst>
                    <a:ext uri="{9D8B030D-6E8A-4147-A177-3AD203B41FA5}">
                      <a16:colId xmlns:a16="http://schemas.microsoft.com/office/drawing/2014/main" val="2888747854"/>
                    </a:ext>
                  </a:extLst>
                </a:gridCol>
                <a:gridCol w="1668209">
                  <a:extLst>
                    <a:ext uri="{9D8B030D-6E8A-4147-A177-3AD203B41FA5}">
                      <a16:colId xmlns:a16="http://schemas.microsoft.com/office/drawing/2014/main" val="667159598"/>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FEBRERO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62300" y="1591702"/>
          <a:ext cx="7269526" cy="481027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232452">
                  <a:extLst>
                    <a:ext uri="{9D8B030D-6E8A-4147-A177-3AD203B41FA5}">
                      <a16:colId xmlns:a16="http://schemas.microsoft.com/office/drawing/2014/main" val="3923754554"/>
                    </a:ext>
                  </a:extLst>
                </a:gridCol>
                <a:gridCol w="1086678">
                  <a:extLst>
                    <a:ext uri="{9D8B030D-6E8A-4147-A177-3AD203B41FA5}">
                      <a16:colId xmlns:a16="http://schemas.microsoft.com/office/drawing/2014/main" val="20004"/>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TOTAL ASISTENCIA 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ENERO - FEB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2.186</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2.276</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4.461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3.357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26.320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29.356</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41.934</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1.879</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2.481</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6.612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4.919</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16.736</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2.211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3.024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8.262</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7.928</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1.893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186.049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solicitudes Residuos Especiales/RCD 2018 a 2023</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93997C4A-10C3-B189-34A6-C7B026425DFA}"/>
              </a:ext>
            </a:extLst>
          </p:cNvPr>
          <p:cNvGraphicFramePr>
            <a:graphicFrameLocks noGrp="1"/>
          </p:cNvGraphicFramePr>
          <p:nvPr>
            <p:extLst>
              <p:ext uri="{D42A27DB-BD31-4B8C-83A1-F6EECF244321}">
                <p14:modId xmlns:p14="http://schemas.microsoft.com/office/powerpoint/2010/main" val="1902267846"/>
              </p:ext>
            </p:extLst>
          </p:nvPr>
        </p:nvGraphicFramePr>
        <p:xfrm>
          <a:off x="312429" y="2019995"/>
          <a:ext cx="11646184" cy="4151374"/>
        </p:xfrm>
        <a:graphic>
          <a:graphicData uri="http://schemas.openxmlformats.org/drawingml/2006/table">
            <a:tbl>
              <a:tblPr/>
              <a:tblGrid>
                <a:gridCol w="661155">
                  <a:extLst>
                    <a:ext uri="{9D8B030D-6E8A-4147-A177-3AD203B41FA5}">
                      <a16:colId xmlns:a16="http://schemas.microsoft.com/office/drawing/2014/main" val="3902866399"/>
                    </a:ext>
                  </a:extLst>
                </a:gridCol>
                <a:gridCol w="348449">
                  <a:extLst>
                    <a:ext uri="{9D8B030D-6E8A-4147-A177-3AD203B41FA5}">
                      <a16:colId xmlns:a16="http://schemas.microsoft.com/office/drawing/2014/main" val="301012674"/>
                    </a:ext>
                  </a:extLst>
                </a:gridCol>
                <a:gridCol w="348449">
                  <a:extLst>
                    <a:ext uri="{9D8B030D-6E8A-4147-A177-3AD203B41FA5}">
                      <a16:colId xmlns:a16="http://schemas.microsoft.com/office/drawing/2014/main" val="3693262145"/>
                    </a:ext>
                  </a:extLst>
                </a:gridCol>
                <a:gridCol w="348449">
                  <a:extLst>
                    <a:ext uri="{9D8B030D-6E8A-4147-A177-3AD203B41FA5}">
                      <a16:colId xmlns:a16="http://schemas.microsoft.com/office/drawing/2014/main" val="25165292"/>
                    </a:ext>
                  </a:extLst>
                </a:gridCol>
                <a:gridCol w="187625">
                  <a:extLst>
                    <a:ext uri="{9D8B030D-6E8A-4147-A177-3AD203B41FA5}">
                      <a16:colId xmlns:a16="http://schemas.microsoft.com/office/drawing/2014/main" val="2147928432"/>
                    </a:ext>
                  </a:extLst>
                </a:gridCol>
                <a:gridCol w="661155">
                  <a:extLst>
                    <a:ext uri="{9D8B030D-6E8A-4147-A177-3AD203B41FA5}">
                      <a16:colId xmlns:a16="http://schemas.microsoft.com/office/drawing/2014/main" val="3376328124"/>
                    </a:ext>
                  </a:extLst>
                </a:gridCol>
                <a:gridCol w="419923">
                  <a:extLst>
                    <a:ext uri="{9D8B030D-6E8A-4147-A177-3AD203B41FA5}">
                      <a16:colId xmlns:a16="http://schemas.microsoft.com/office/drawing/2014/main" val="129664250"/>
                    </a:ext>
                  </a:extLst>
                </a:gridCol>
                <a:gridCol w="419923">
                  <a:extLst>
                    <a:ext uri="{9D8B030D-6E8A-4147-A177-3AD203B41FA5}">
                      <a16:colId xmlns:a16="http://schemas.microsoft.com/office/drawing/2014/main" val="1300600655"/>
                    </a:ext>
                  </a:extLst>
                </a:gridCol>
                <a:gridCol w="419923">
                  <a:extLst>
                    <a:ext uri="{9D8B030D-6E8A-4147-A177-3AD203B41FA5}">
                      <a16:colId xmlns:a16="http://schemas.microsoft.com/office/drawing/2014/main" val="3457940877"/>
                    </a:ext>
                  </a:extLst>
                </a:gridCol>
                <a:gridCol w="187625">
                  <a:extLst>
                    <a:ext uri="{9D8B030D-6E8A-4147-A177-3AD203B41FA5}">
                      <a16:colId xmlns:a16="http://schemas.microsoft.com/office/drawing/2014/main" val="2788836419"/>
                    </a:ext>
                  </a:extLst>
                </a:gridCol>
                <a:gridCol w="661155">
                  <a:extLst>
                    <a:ext uri="{9D8B030D-6E8A-4147-A177-3AD203B41FA5}">
                      <a16:colId xmlns:a16="http://schemas.microsoft.com/office/drawing/2014/main" val="1453733952"/>
                    </a:ext>
                  </a:extLst>
                </a:gridCol>
                <a:gridCol w="375252">
                  <a:extLst>
                    <a:ext uri="{9D8B030D-6E8A-4147-A177-3AD203B41FA5}">
                      <a16:colId xmlns:a16="http://schemas.microsoft.com/office/drawing/2014/main" val="1147429096"/>
                    </a:ext>
                  </a:extLst>
                </a:gridCol>
                <a:gridCol w="375252">
                  <a:extLst>
                    <a:ext uri="{9D8B030D-6E8A-4147-A177-3AD203B41FA5}">
                      <a16:colId xmlns:a16="http://schemas.microsoft.com/office/drawing/2014/main" val="3095371594"/>
                    </a:ext>
                  </a:extLst>
                </a:gridCol>
                <a:gridCol w="375252">
                  <a:extLst>
                    <a:ext uri="{9D8B030D-6E8A-4147-A177-3AD203B41FA5}">
                      <a16:colId xmlns:a16="http://schemas.microsoft.com/office/drawing/2014/main" val="1572604975"/>
                    </a:ext>
                  </a:extLst>
                </a:gridCol>
                <a:gridCol w="187625">
                  <a:extLst>
                    <a:ext uri="{9D8B030D-6E8A-4147-A177-3AD203B41FA5}">
                      <a16:colId xmlns:a16="http://schemas.microsoft.com/office/drawing/2014/main" val="1635825673"/>
                    </a:ext>
                  </a:extLst>
                </a:gridCol>
                <a:gridCol w="625420">
                  <a:extLst>
                    <a:ext uri="{9D8B030D-6E8A-4147-A177-3AD203B41FA5}">
                      <a16:colId xmlns:a16="http://schemas.microsoft.com/office/drawing/2014/main" val="3265850798"/>
                    </a:ext>
                  </a:extLst>
                </a:gridCol>
                <a:gridCol w="330578">
                  <a:extLst>
                    <a:ext uri="{9D8B030D-6E8A-4147-A177-3AD203B41FA5}">
                      <a16:colId xmlns:a16="http://schemas.microsoft.com/office/drawing/2014/main" val="804659356"/>
                    </a:ext>
                  </a:extLst>
                </a:gridCol>
                <a:gridCol w="330578">
                  <a:extLst>
                    <a:ext uri="{9D8B030D-6E8A-4147-A177-3AD203B41FA5}">
                      <a16:colId xmlns:a16="http://schemas.microsoft.com/office/drawing/2014/main" val="3549606703"/>
                    </a:ext>
                  </a:extLst>
                </a:gridCol>
                <a:gridCol w="352544">
                  <a:extLst>
                    <a:ext uri="{9D8B030D-6E8A-4147-A177-3AD203B41FA5}">
                      <a16:colId xmlns:a16="http://schemas.microsoft.com/office/drawing/2014/main" val="755516975"/>
                    </a:ext>
                  </a:extLst>
                </a:gridCol>
                <a:gridCol w="132154">
                  <a:extLst>
                    <a:ext uri="{9D8B030D-6E8A-4147-A177-3AD203B41FA5}">
                      <a16:colId xmlns:a16="http://schemas.microsoft.com/office/drawing/2014/main" val="2344002894"/>
                    </a:ext>
                  </a:extLst>
                </a:gridCol>
                <a:gridCol w="625420">
                  <a:extLst>
                    <a:ext uri="{9D8B030D-6E8A-4147-A177-3AD203B41FA5}">
                      <a16:colId xmlns:a16="http://schemas.microsoft.com/office/drawing/2014/main" val="1304570456"/>
                    </a:ext>
                  </a:extLst>
                </a:gridCol>
                <a:gridCol w="348449">
                  <a:extLst>
                    <a:ext uri="{9D8B030D-6E8A-4147-A177-3AD203B41FA5}">
                      <a16:colId xmlns:a16="http://schemas.microsoft.com/office/drawing/2014/main" val="1128829862"/>
                    </a:ext>
                  </a:extLst>
                </a:gridCol>
                <a:gridCol w="339512">
                  <a:extLst>
                    <a:ext uri="{9D8B030D-6E8A-4147-A177-3AD203B41FA5}">
                      <a16:colId xmlns:a16="http://schemas.microsoft.com/office/drawing/2014/main" val="1220578476"/>
                    </a:ext>
                  </a:extLst>
                </a:gridCol>
                <a:gridCol w="339512">
                  <a:extLst>
                    <a:ext uri="{9D8B030D-6E8A-4147-A177-3AD203B41FA5}">
                      <a16:colId xmlns:a16="http://schemas.microsoft.com/office/drawing/2014/main" val="2660285598"/>
                    </a:ext>
                  </a:extLst>
                </a:gridCol>
                <a:gridCol w="154120">
                  <a:extLst>
                    <a:ext uri="{9D8B030D-6E8A-4147-A177-3AD203B41FA5}">
                      <a16:colId xmlns:a16="http://schemas.microsoft.com/office/drawing/2014/main" val="685980124"/>
                    </a:ext>
                  </a:extLst>
                </a:gridCol>
                <a:gridCol w="750501">
                  <a:extLst>
                    <a:ext uri="{9D8B030D-6E8A-4147-A177-3AD203B41FA5}">
                      <a16:colId xmlns:a16="http://schemas.microsoft.com/office/drawing/2014/main" val="2876451147"/>
                    </a:ext>
                  </a:extLst>
                </a:gridCol>
                <a:gridCol w="446728">
                  <a:extLst>
                    <a:ext uri="{9D8B030D-6E8A-4147-A177-3AD203B41FA5}">
                      <a16:colId xmlns:a16="http://schemas.microsoft.com/office/drawing/2014/main" val="890881577"/>
                    </a:ext>
                  </a:extLst>
                </a:gridCol>
                <a:gridCol w="446728">
                  <a:extLst>
                    <a:ext uri="{9D8B030D-6E8A-4147-A177-3AD203B41FA5}">
                      <a16:colId xmlns:a16="http://schemas.microsoft.com/office/drawing/2014/main" val="2741556211"/>
                    </a:ext>
                  </a:extLst>
                </a:gridCol>
                <a:gridCol w="446728">
                  <a:extLst>
                    <a:ext uri="{9D8B030D-6E8A-4147-A177-3AD203B41FA5}">
                      <a16:colId xmlns:a16="http://schemas.microsoft.com/office/drawing/2014/main" val="403465197"/>
                    </a:ext>
                  </a:extLst>
                </a:gridCol>
              </a:tblGrid>
              <a:tr h="888587">
                <a:tc>
                  <a:txBody>
                    <a:bodyPr/>
                    <a:lstStyle/>
                    <a:p>
                      <a:pPr algn="ctr" rtl="0" fontAlgn="ctr"/>
                      <a:r>
                        <a:rPr lang="es-CO" sz="9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71683478"/>
                  </a:ext>
                </a:extLst>
              </a:tr>
              <a:tr h="233056">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7.216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03407210"/>
                  </a:ext>
                </a:extLst>
              </a:tr>
              <a:tr h="233056">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3.689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11.164</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2936827"/>
                  </a:ext>
                </a:extLst>
              </a:tr>
              <a:tr h="233056">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192123391"/>
                  </a:ext>
                </a:extLst>
              </a:tr>
              <a:tr h="233056">
                <a:tc>
                  <a:txBody>
                    <a:bodyPr/>
                    <a:lstStyle/>
                    <a:p>
                      <a:pPr algn="ctr" rtl="0" fontAlgn="ctr"/>
                      <a:r>
                        <a:rPr lang="es-CO" sz="950" b="0" i="0" u="none" strike="noStrike" dirty="0">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47884806"/>
                  </a:ext>
                </a:extLst>
              </a:tr>
              <a:tr h="233056">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869488304"/>
                  </a:ext>
                </a:extLst>
              </a:tr>
              <a:tr h="233056">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82690889"/>
                  </a:ext>
                </a:extLst>
              </a:tr>
              <a:tr h="233056">
                <a:tc>
                  <a:txBody>
                    <a:bodyPr/>
                    <a:lstStyle/>
                    <a:p>
                      <a:pPr algn="ctr" rtl="0" fontAlgn="ctr"/>
                      <a:r>
                        <a:rPr lang="es-CO" sz="95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380278197"/>
                  </a:ext>
                </a:extLst>
              </a:tr>
              <a:tr h="233056">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50674792"/>
                  </a:ext>
                </a:extLst>
              </a:tr>
              <a:tr h="233056">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136096450"/>
                  </a:ext>
                </a:extLst>
              </a:tr>
              <a:tr h="233056">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dirty="0">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3.361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14633799"/>
                  </a:ext>
                </a:extLst>
              </a:tr>
              <a:tr h="233056">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3394626253"/>
                  </a:ext>
                </a:extLst>
              </a:tr>
              <a:tr h="233056">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657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dirty="0">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5.598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86255240"/>
                  </a:ext>
                </a:extLst>
              </a:tr>
              <a:tr h="466115">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14.041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9.963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62.415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82.962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93.030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0930579"/>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4156006" y="1539479"/>
          <a:ext cx="5026399" cy="4810271"/>
        </p:xfrm>
        <a:graphic>
          <a:graphicData uri="http://schemas.openxmlformats.org/drawingml/2006/table">
            <a:tbl>
              <a:tblPr firstRow="1" firstCol="1" bandRow="1">
                <a:tableStyleId>{68D230F3-CF80-4859-8CE7-A43EE81993B5}</a:tableStyleId>
              </a:tblPr>
              <a:tblGrid>
                <a:gridCol w="1258576">
                  <a:extLst>
                    <a:ext uri="{9D8B030D-6E8A-4147-A177-3AD203B41FA5}">
                      <a16:colId xmlns:a16="http://schemas.microsoft.com/office/drawing/2014/main" val="20000"/>
                    </a:ext>
                  </a:extLst>
                </a:gridCol>
                <a:gridCol w="1255941">
                  <a:extLst>
                    <a:ext uri="{9D8B030D-6E8A-4147-A177-3AD203B41FA5}">
                      <a16:colId xmlns:a16="http://schemas.microsoft.com/office/drawing/2014/main" val="20002"/>
                    </a:ext>
                  </a:extLst>
                </a:gridCol>
                <a:gridCol w="1255941">
                  <a:extLst>
                    <a:ext uri="{9D8B030D-6E8A-4147-A177-3AD203B41FA5}">
                      <a16:colId xmlns:a16="http://schemas.microsoft.com/office/drawing/2014/main" val="2503963018"/>
                    </a:ext>
                  </a:extLst>
                </a:gridCol>
                <a:gridCol w="1255941">
                  <a:extLst>
                    <a:ext uri="{9D8B030D-6E8A-4147-A177-3AD203B41FA5}">
                      <a16:colId xmlns:a16="http://schemas.microsoft.com/office/drawing/2014/main" val="720647983"/>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2024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2024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82</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84</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374</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199</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277</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1.893</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3" name="8 CuadroTexto">
            <a:extLst>
              <a:ext uri="{FF2B5EF4-FFF2-40B4-BE49-F238E27FC236}">
                <a16:creationId xmlns:a16="http://schemas.microsoft.com/office/drawing/2014/main" id="{481B2FDC-B77E-7651-E962-96FBE2DC0C14}"/>
              </a:ext>
            </a:extLst>
          </p:cNvPr>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sp>
        <p:nvSpPr>
          <p:cNvPr id="8" name="CuadroTexto 5">
            <a:extLst>
              <a:ext uri="{FF2B5EF4-FFF2-40B4-BE49-F238E27FC236}">
                <a16:creationId xmlns:a16="http://schemas.microsoft.com/office/drawing/2014/main" id="{F63C3BFA-8714-422E-AA3A-84D70B937F81}"/>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81753" y="1218743"/>
          <a:ext cx="11828494" cy="5256550"/>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560079">
                  <a:extLst>
                    <a:ext uri="{9D8B030D-6E8A-4147-A177-3AD203B41FA5}">
                      <a16:colId xmlns:a16="http://schemas.microsoft.com/office/drawing/2014/main" val="20001"/>
                    </a:ext>
                  </a:extLst>
                </a:gridCol>
                <a:gridCol w="1534675">
                  <a:extLst>
                    <a:ext uri="{9D8B030D-6E8A-4147-A177-3AD203B41FA5}">
                      <a16:colId xmlns:a16="http://schemas.microsoft.com/office/drawing/2014/main" val="20002"/>
                    </a:ext>
                  </a:extLst>
                </a:gridCol>
                <a:gridCol w="1467364">
                  <a:extLst>
                    <a:ext uri="{9D8B030D-6E8A-4147-A177-3AD203B41FA5}">
                      <a16:colId xmlns:a16="http://schemas.microsoft.com/office/drawing/2014/main" val="20003"/>
                    </a:ext>
                  </a:extLst>
                </a:gridCol>
                <a:gridCol w="1265433">
                  <a:extLst>
                    <a:ext uri="{9D8B030D-6E8A-4147-A177-3AD203B41FA5}">
                      <a16:colId xmlns:a16="http://schemas.microsoft.com/office/drawing/2014/main" val="20004"/>
                    </a:ext>
                  </a:extLst>
                </a:gridCol>
                <a:gridCol w="1396157">
                  <a:extLst>
                    <a:ext uri="{9D8B030D-6E8A-4147-A177-3AD203B41FA5}">
                      <a16:colId xmlns:a16="http://schemas.microsoft.com/office/drawing/2014/main" val="20006"/>
                    </a:ext>
                  </a:extLst>
                </a:gridCol>
                <a:gridCol w="1417767">
                  <a:extLst>
                    <a:ext uri="{9D8B030D-6E8A-4147-A177-3AD203B41FA5}">
                      <a16:colId xmlns:a16="http://schemas.microsoft.com/office/drawing/2014/main" val="3946207581"/>
                    </a:ext>
                  </a:extLst>
                </a:gridCol>
                <a:gridCol w="1348883">
                  <a:extLst>
                    <a:ext uri="{9D8B030D-6E8A-4147-A177-3AD203B41FA5}">
                      <a16:colId xmlns:a16="http://schemas.microsoft.com/office/drawing/2014/main" val="1718069567"/>
                    </a:ext>
                  </a:extLst>
                </a:gridCol>
                <a:gridCol w="750844">
                  <a:extLst>
                    <a:ext uri="{9D8B030D-6E8A-4147-A177-3AD203B41FA5}">
                      <a16:colId xmlns:a16="http://schemas.microsoft.com/office/drawing/2014/main" val="895959892"/>
                    </a:ext>
                  </a:extLst>
                </a:gridCol>
              </a:tblGrid>
              <a:tr h="409677">
                <a:tc rowSpan="2">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372154">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MAR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406</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336</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283</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283</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714</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374</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512</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252</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348</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248</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272</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314</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766</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295</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246</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7.003</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504660" y="1429244"/>
          <a:ext cx="7182680" cy="5069390"/>
        </p:xfrm>
        <a:graphic>
          <a:graphicData uri="http://schemas.openxmlformats.org/drawingml/2006/table">
            <a:tbl>
              <a:tblPr firstRow="1" firstCol="1" bandRow="1">
                <a:tableStyleId>{68D230F3-CF80-4859-8CE7-A43EE81993B5}</a:tableStyleId>
              </a:tblPr>
              <a:tblGrid>
                <a:gridCol w="1062152">
                  <a:extLst>
                    <a:ext uri="{9D8B030D-6E8A-4147-A177-3AD203B41FA5}">
                      <a16:colId xmlns:a16="http://schemas.microsoft.com/office/drawing/2014/main" val="3842499046"/>
                    </a:ext>
                  </a:extLst>
                </a:gridCol>
                <a:gridCol w="1530132">
                  <a:extLst>
                    <a:ext uri="{9D8B030D-6E8A-4147-A177-3AD203B41FA5}">
                      <a16:colId xmlns:a16="http://schemas.microsoft.com/office/drawing/2014/main" val="3713484307"/>
                    </a:ext>
                  </a:extLst>
                </a:gridCol>
                <a:gridCol w="1530132">
                  <a:extLst>
                    <a:ext uri="{9D8B030D-6E8A-4147-A177-3AD203B41FA5}">
                      <a16:colId xmlns:a16="http://schemas.microsoft.com/office/drawing/2014/main" val="278531685"/>
                    </a:ext>
                  </a:extLst>
                </a:gridCol>
                <a:gridCol w="1530132">
                  <a:extLst>
                    <a:ext uri="{9D8B030D-6E8A-4147-A177-3AD203B41FA5}">
                      <a16:colId xmlns:a16="http://schemas.microsoft.com/office/drawing/2014/main" val="2591421517"/>
                    </a:ext>
                  </a:extLst>
                </a:gridCol>
                <a:gridCol w="1530132">
                  <a:extLst>
                    <a:ext uri="{9D8B030D-6E8A-4147-A177-3AD203B41FA5}">
                      <a16:colId xmlns:a16="http://schemas.microsoft.com/office/drawing/2014/main" val="1081492494"/>
                    </a:ext>
                  </a:extLst>
                </a:gridCol>
              </a:tblGrid>
              <a:tr h="461871">
                <a:tc rowSpan="2">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4">
                  <a:txBody>
                    <a:bodyPr/>
                    <a:lstStyle/>
                    <a:p>
                      <a:pPr algn="ctr" rtl="0" fontAlgn="b"/>
                      <a:r>
                        <a:rPr lang="es-MX" sz="1200" b="1" u="none" strike="noStrike" dirty="0">
                          <a:solidFill>
                            <a:srgbClr val="203864"/>
                          </a:solidFill>
                          <a:effectLst/>
                        </a:rPr>
                        <a:t>VERIFICACIÓN INTERVENTORÍA GESTIÓN SOCIAL  </a:t>
                      </a:r>
                    </a:p>
                    <a:p>
                      <a:pPr algn="ctr" rtl="0" fontAlgn="b"/>
                      <a:r>
                        <a:rPr lang="es-MX" sz="1200" b="1" u="none" strike="noStrike" dirty="0">
                          <a:solidFill>
                            <a:srgbClr val="203864"/>
                          </a:solidFill>
                          <a:effectLst/>
                        </a:rPr>
                        <a:t>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530464">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ENERO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FEBRERO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MARZO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285</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2.367.516</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marzo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31-mar-2024 - Descargado del SIGAB el 02 de abril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D22B957B-A0B7-243D-C505-07BB05300E36}"/>
              </a:ext>
            </a:extLst>
          </p:cNvPr>
          <p:cNvPicPr>
            <a:picLocks noChangeAspect="1"/>
          </p:cNvPicPr>
          <p:nvPr/>
        </p:nvPicPr>
        <p:blipFill>
          <a:blip r:embed="rId5"/>
          <a:stretch>
            <a:fillRect/>
          </a:stretch>
        </p:blipFill>
        <p:spPr>
          <a:xfrm>
            <a:off x="5299733" y="1450443"/>
            <a:ext cx="4718910" cy="3691929"/>
          </a:xfrm>
          <a:prstGeom prst="rect">
            <a:avLst/>
          </a:prstGeom>
        </p:spPr>
      </p:pic>
      <p:graphicFrame>
        <p:nvGraphicFramePr>
          <p:cNvPr id="8" name="Tabla 7">
            <a:extLst>
              <a:ext uri="{FF2B5EF4-FFF2-40B4-BE49-F238E27FC236}">
                <a16:creationId xmlns:a16="http://schemas.microsoft.com/office/drawing/2014/main" id="{B3A38060-2083-CA16-4F15-B342B4D7F83D}"/>
              </a:ext>
            </a:extLst>
          </p:cNvPr>
          <p:cNvGraphicFramePr>
            <a:graphicFrameLocks noGrp="1"/>
          </p:cNvGraphicFramePr>
          <p:nvPr/>
        </p:nvGraphicFramePr>
        <p:xfrm>
          <a:off x="1687444" y="5298900"/>
          <a:ext cx="8331199" cy="609600"/>
        </p:xfrm>
        <a:graphic>
          <a:graphicData uri="http://schemas.openxmlformats.org/drawingml/2006/table">
            <a:tbl>
              <a:tblPr/>
              <a:tblGrid>
                <a:gridCol w="2234348">
                  <a:extLst>
                    <a:ext uri="{9D8B030D-6E8A-4147-A177-3AD203B41FA5}">
                      <a16:colId xmlns:a16="http://schemas.microsoft.com/office/drawing/2014/main" val="799649443"/>
                    </a:ext>
                  </a:extLst>
                </a:gridCol>
                <a:gridCol w="977527">
                  <a:extLst>
                    <a:ext uri="{9D8B030D-6E8A-4147-A177-3AD203B41FA5}">
                      <a16:colId xmlns:a16="http://schemas.microsoft.com/office/drawing/2014/main" val="433150259"/>
                    </a:ext>
                  </a:extLst>
                </a:gridCol>
                <a:gridCol w="1764628">
                  <a:extLst>
                    <a:ext uri="{9D8B030D-6E8A-4147-A177-3AD203B41FA5}">
                      <a16:colId xmlns:a16="http://schemas.microsoft.com/office/drawing/2014/main" val="3008553093"/>
                    </a:ext>
                  </a:extLst>
                </a:gridCol>
                <a:gridCol w="1856667">
                  <a:extLst>
                    <a:ext uri="{9D8B030D-6E8A-4147-A177-3AD203B41FA5}">
                      <a16:colId xmlns:a16="http://schemas.microsoft.com/office/drawing/2014/main" val="1863822753"/>
                    </a:ext>
                  </a:extLst>
                </a:gridCol>
                <a:gridCol w="1498029">
                  <a:extLst>
                    <a:ext uri="{9D8B030D-6E8A-4147-A177-3AD203B41FA5}">
                      <a16:colId xmlns:a16="http://schemas.microsoft.com/office/drawing/2014/main" val="686186828"/>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10778692"/>
                  </a:ext>
                </a:extLst>
              </a:tr>
              <a:tr h="304800">
                <a:tc>
                  <a:txBody>
                    <a:bodyPr/>
                    <a:lstStyle/>
                    <a:p>
                      <a:pPr algn="ctr" rtl="0" fontAlgn="ctr"/>
                      <a:r>
                        <a:rPr lang="es-CO" sz="1800" b="0" i="0" u="none" strike="noStrike">
                          <a:solidFill>
                            <a:srgbClr val="203864"/>
                          </a:solidFill>
                          <a:effectLst/>
                          <a:latin typeface="Calibri" panose="020F0502020204030204" pitchFamily="34" charset="0"/>
                        </a:rPr>
                        <a:t>595.380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631.742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462.416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286.548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391.430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16926952"/>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2024</a:t>
            </a:r>
          </a:p>
        </p:txBody>
      </p:sp>
      <p:sp>
        <p:nvSpPr>
          <p:cNvPr id="2" name="CuadroTexto 1">
            <a:extLst>
              <a:ext uri="{FF2B5EF4-FFF2-40B4-BE49-F238E27FC236}">
                <a16:creationId xmlns:a16="http://schemas.microsoft.com/office/drawing/2014/main" id="{73D1B657-83B5-F482-0F54-760F423EC48E}"/>
              </a:ext>
            </a:extLst>
          </p:cNvPr>
          <p:cNvSpPr txBox="1"/>
          <p:nvPr/>
        </p:nvSpPr>
        <p:spPr>
          <a:xfrm>
            <a:off x="2099189" y="4777383"/>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marzo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marzo de 2024.</a:t>
            </a:r>
            <a:endParaRPr lang="es-CO" sz="1200" dirty="0">
              <a:solidFill>
                <a:schemeClr val="accent1">
                  <a:lumMod val="50000"/>
                </a:schemeClr>
              </a:solidFill>
            </a:endParaRPr>
          </a:p>
        </p:txBody>
      </p:sp>
      <p:graphicFrame>
        <p:nvGraphicFramePr>
          <p:cNvPr id="4" name="Tabla 3">
            <a:extLst>
              <a:ext uri="{FF2B5EF4-FFF2-40B4-BE49-F238E27FC236}">
                <a16:creationId xmlns:a16="http://schemas.microsoft.com/office/drawing/2014/main" id="{7168EFF4-89C6-0F76-19E0-8F573C246342}"/>
              </a:ext>
            </a:extLst>
          </p:cNvPr>
          <p:cNvGraphicFramePr>
            <a:graphicFrameLocks noGrp="1"/>
          </p:cNvGraphicFramePr>
          <p:nvPr/>
        </p:nvGraphicFramePr>
        <p:xfrm>
          <a:off x="2099189" y="2137661"/>
          <a:ext cx="7753989" cy="2382270"/>
        </p:xfrm>
        <a:graphic>
          <a:graphicData uri="http://schemas.openxmlformats.org/drawingml/2006/table">
            <a:tbl>
              <a:tblPr/>
              <a:tblGrid>
                <a:gridCol w="754952">
                  <a:extLst>
                    <a:ext uri="{9D8B030D-6E8A-4147-A177-3AD203B41FA5}">
                      <a16:colId xmlns:a16="http://schemas.microsoft.com/office/drawing/2014/main" val="337812141"/>
                    </a:ext>
                  </a:extLst>
                </a:gridCol>
                <a:gridCol w="1296002">
                  <a:extLst>
                    <a:ext uri="{9D8B030D-6E8A-4147-A177-3AD203B41FA5}">
                      <a16:colId xmlns:a16="http://schemas.microsoft.com/office/drawing/2014/main" val="628463660"/>
                    </a:ext>
                  </a:extLst>
                </a:gridCol>
                <a:gridCol w="994020">
                  <a:extLst>
                    <a:ext uri="{9D8B030D-6E8A-4147-A177-3AD203B41FA5}">
                      <a16:colId xmlns:a16="http://schemas.microsoft.com/office/drawing/2014/main" val="4115106951"/>
                    </a:ext>
                  </a:extLst>
                </a:gridCol>
                <a:gridCol w="754952">
                  <a:extLst>
                    <a:ext uri="{9D8B030D-6E8A-4147-A177-3AD203B41FA5}">
                      <a16:colId xmlns:a16="http://schemas.microsoft.com/office/drawing/2014/main" val="2281871230"/>
                    </a:ext>
                  </a:extLst>
                </a:gridCol>
                <a:gridCol w="1462720">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476454">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8.841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12.325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107.276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115.523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100.543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138.572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46.808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60.496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231.526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253.590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100.243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140.701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595.380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721.350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4.195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17.021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E3CA8937-E506-2D35-BEF8-B5EF694B6F5C}"/>
              </a:ext>
            </a:extLst>
          </p:cNvPr>
          <p:cNvSpPr txBox="1"/>
          <p:nvPr/>
        </p:nvSpPr>
        <p:spPr>
          <a:xfrm>
            <a:off x="1835150"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31 de marzo de 2024</a:t>
            </a:r>
          </a:p>
        </p:txBody>
      </p:sp>
      <p:graphicFrame>
        <p:nvGraphicFramePr>
          <p:cNvPr id="2" name="Tabla 1">
            <a:extLst>
              <a:ext uri="{FF2B5EF4-FFF2-40B4-BE49-F238E27FC236}">
                <a16:creationId xmlns:a16="http://schemas.microsoft.com/office/drawing/2014/main" id="{5D4C5FA3-FB0D-E9E7-5579-DAAC985B21DC}"/>
              </a:ext>
            </a:extLst>
          </p:cNvPr>
          <p:cNvGraphicFramePr>
            <a:graphicFrameLocks noGrp="1"/>
          </p:cNvGraphicFramePr>
          <p:nvPr/>
        </p:nvGraphicFramePr>
        <p:xfrm>
          <a:off x="2660228" y="2485389"/>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FEBRERO-2024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MARZO-2024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(MAR-24)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dirty="0">
                          <a:solidFill>
                            <a:srgbClr val="002060"/>
                          </a:solidFill>
                          <a:effectLst/>
                          <a:latin typeface="Calibri" panose="020F0502020204030204" pitchFamily="34" charset="0"/>
                        </a:rPr>
                        <a:t>1.821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0,31%</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593.094</a:t>
                      </a:r>
                      <a:endParaRPr lang="es-CO" sz="11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593.559</a:t>
                      </a:r>
                      <a:endParaRPr lang="es-CO" sz="11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99,69%</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594.915</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203764"/>
                          </a:solidFill>
                          <a:effectLst/>
                          <a:latin typeface="Calibri" panose="020F0502020204030204" pitchFamily="34" charset="0"/>
                        </a:rPr>
                        <a:t>595.380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100,00%</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35B181B4-4845-A1A5-61E6-013ACB646F9A}"/>
              </a:ext>
            </a:extLst>
          </p:cNvPr>
          <p:cNvSpPr txBox="1"/>
          <p:nvPr/>
        </p:nvSpPr>
        <p:spPr>
          <a:xfrm>
            <a:off x="1835150" y="4140980"/>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marzo de 2024</a:t>
            </a:r>
          </a:p>
        </p:txBody>
      </p:sp>
      <p:graphicFrame>
        <p:nvGraphicFramePr>
          <p:cNvPr id="4" name="Tabla 3">
            <a:extLst>
              <a:ext uri="{FF2B5EF4-FFF2-40B4-BE49-F238E27FC236}">
                <a16:creationId xmlns:a16="http://schemas.microsoft.com/office/drawing/2014/main" id="{9D97369A-3C4F-EF54-3049-44D4AB78946B}"/>
              </a:ext>
            </a:extLst>
          </p:cNvPr>
          <p:cNvGraphicFramePr>
            <a:graphicFrameLocks noGrp="1"/>
          </p:cNvGraphicFramePr>
          <p:nvPr/>
        </p:nvGraphicFramePr>
        <p:xfrm>
          <a:off x="2470150" y="2806600"/>
          <a:ext cx="6738505" cy="1054346"/>
        </p:xfrm>
        <a:graphic>
          <a:graphicData uri="http://schemas.openxmlformats.org/drawingml/2006/table">
            <a:tbl>
              <a:tblPr/>
              <a:tblGrid>
                <a:gridCol w="1716545">
                  <a:extLst>
                    <a:ext uri="{9D8B030D-6E8A-4147-A177-3AD203B41FA5}">
                      <a16:colId xmlns:a16="http://schemas.microsoft.com/office/drawing/2014/main" val="2167762924"/>
                    </a:ext>
                  </a:extLst>
                </a:gridCol>
                <a:gridCol w="1957713">
                  <a:extLst>
                    <a:ext uri="{9D8B030D-6E8A-4147-A177-3AD203B41FA5}">
                      <a16:colId xmlns:a16="http://schemas.microsoft.com/office/drawing/2014/main" val="4012451443"/>
                    </a:ext>
                  </a:extLst>
                </a:gridCol>
                <a:gridCol w="1645614">
                  <a:extLst>
                    <a:ext uri="{9D8B030D-6E8A-4147-A177-3AD203B41FA5}">
                      <a16:colId xmlns:a16="http://schemas.microsoft.com/office/drawing/2014/main" val="4200805553"/>
                    </a:ext>
                  </a:extLst>
                </a:gridCol>
                <a:gridCol w="1418633">
                  <a:extLst>
                    <a:ext uri="{9D8B030D-6E8A-4147-A177-3AD203B41FA5}">
                      <a16:colId xmlns:a16="http://schemas.microsoft.com/office/drawing/2014/main" val="3528021170"/>
                    </a:ext>
                  </a:extLst>
                </a:gridCol>
              </a:tblGrid>
              <a:tr h="806696">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247650">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595.380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35.330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5,93%</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DF578966-3BEB-D0CF-27C1-A4CA4F1EB1B7}"/>
              </a:ext>
            </a:extLst>
          </p:cNvPr>
          <p:cNvSpPr txBox="1"/>
          <p:nvPr/>
        </p:nvSpPr>
        <p:spPr>
          <a:xfrm>
            <a:off x="2293582" y="445014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marzo de 2024.</a:t>
            </a:r>
          </a:p>
          <a:p>
            <a:r>
              <a:rPr lang="es-ES" sz="1200" dirty="0">
                <a:solidFill>
                  <a:schemeClr val="accent1">
                    <a:lumMod val="50000"/>
                  </a:schemeClr>
                </a:solidFill>
              </a:rPr>
              <a:t>2. Fuente Información predios desocupados. Reportes del SIGAB con corte a 31 de marzo de 2024.</a:t>
            </a:r>
          </a:p>
        </p:txBody>
      </p:sp>
      <p:graphicFrame>
        <p:nvGraphicFramePr>
          <p:cNvPr id="5" name="Tabla 4">
            <a:extLst>
              <a:ext uri="{FF2B5EF4-FFF2-40B4-BE49-F238E27FC236}">
                <a16:creationId xmlns:a16="http://schemas.microsoft.com/office/drawing/2014/main" id="{8B9F30C5-9526-57A1-52D4-376536BE8521}"/>
              </a:ext>
            </a:extLst>
          </p:cNvPr>
          <p:cNvGraphicFramePr>
            <a:graphicFrameLocks noGrp="1"/>
          </p:cNvGraphicFramePr>
          <p:nvPr/>
        </p:nvGraphicFramePr>
        <p:xfrm>
          <a:off x="2184400" y="1869371"/>
          <a:ext cx="7823200" cy="2190750"/>
        </p:xfrm>
        <a:graphic>
          <a:graphicData uri="http://schemas.openxmlformats.org/drawingml/2006/table">
            <a:tbl>
              <a:tblPr/>
              <a:tblGrid>
                <a:gridCol w="761691">
                  <a:extLst>
                    <a:ext uri="{9D8B030D-6E8A-4147-A177-3AD203B41FA5}">
                      <a16:colId xmlns:a16="http://schemas.microsoft.com/office/drawing/2014/main" val="2388408433"/>
                    </a:ext>
                  </a:extLst>
                </a:gridCol>
                <a:gridCol w="1307569">
                  <a:extLst>
                    <a:ext uri="{9D8B030D-6E8A-4147-A177-3AD203B41FA5}">
                      <a16:colId xmlns:a16="http://schemas.microsoft.com/office/drawing/2014/main" val="822658909"/>
                    </a:ext>
                  </a:extLst>
                </a:gridCol>
                <a:gridCol w="1002893">
                  <a:extLst>
                    <a:ext uri="{9D8B030D-6E8A-4147-A177-3AD203B41FA5}">
                      <a16:colId xmlns:a16="http://schemas.microsoft.com/office/drawing/2014/main" val="2523952418"/>
                    </a:ext>
                  </a:extLst>
                </a:gridCol>
                <a:gridCol w="761691">
                  <a:extLst>
                    <a:ext uri="{9D8B030D-6E8A-4147-A177-3AD203B41FA5}">
                      <a16:colId xmlns:a16="http://schemas.microsoft.com/office/drawing/2014/main" val="3815843711"/>
                    </a:ext>
                  </a:extLst>
                </a:gridCol>
                <a:gridCol w="1475776">
                  <a:extLst>
                    <a:ext uri="{9D8B030D-6E8A-4147-A177-3AD203B41FA5}">
                      <a16:colId xmlns:a16="http://schemas.microsoft.com/office/drawing/2014/main" val="3683830681"/>
                    </a:ext>
                  </a:extLst>
                </a:gridCol>
                <a:gridCol w="2513580">
                  <a:extLst>
                    <a:ext uri="{9D8B030D-6E8A-4147-A177-3AD203B41FA5}">
                      <a16:colId xmlns:a16="http://schemas.microsoft.com/office/drawing/2014/main" val="2919880976"/>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4538323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27.279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42.905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244356246"/>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173.802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259.851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8.333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62923710"/>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215.899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38.161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36172562"/>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51.223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092854912"/>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73.366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108.601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310897674"/>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86.339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142.078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22.236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97884098"/>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69.681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81.972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35891822"/>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36.183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64.626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328156573"/>
                  </a:ext>
                </a:extLst>
              </a:tr>
              <a:tr h="200025">
                <a:tc gridSpan="2">
                  <a:txBody>
                    <a:bodyPr/>
                    <a:lstStyle/>
                    <a:p>
                      <a:pPr algn="ctr" rtl="0" fontAlgn="ctr"/>
                      <a:r>
                        <a:rPr lang="es-CO" sz="1100" b="1" i="0" u="none" strike="noStrike" dirty="0">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631.742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967.155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76.844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09092225"/>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FBD0FCEC-9448-0B3E-2864-8FF431F00EDE}"/>
              </a:ext>
            </a:extLst>
          </p:cNvPr>
          <p:cNvSpPr txBox="1"/>
          <p:nvPr/>
        </p:nvSpPr>
        <p:spPr>
          <a:xfrm>
            <a:off x="2071923" y="4464078"/>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marzo de 2024.</a:t>
            </a:r>
          </a:p>
        </p:txBody>
      </p:sp>
      <p:graphicFrame>
        <p:nvGraphicFramePr>
          <p:cNvPr id="5" name="Tabla 4">
            <a:extLst>
              <a:ext uri="{FF2B5EF4-FFF2-40B4-BE49-F238E27FC236}">
                <a16:creationId xmlns:a16="http://schemas.microsoft.com/office/drawing/2014/main" id="{58C13CC5-F5D3-43D6-DDD0-8963861E85CC}"/>
              </a:ext>
            </a:extLst>
          </p:cNvPr>
          <p:cNvGraphicFramePr>
            <a:graphicFrameLocks noGrp="1"/>
          </p:cNvGraphicFramePr>
          <p:nvPr/>
        </p:nvGraphicFramePr>
        <p:xfrm>
          <a:off x="2463706" y="2358964"/>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FEBRERO-2024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MARZO-2024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 PARTICIPACIÓN</a:t>
                      </a:r>
                    </a:p>
                    <a:p>
                      <a:pPr algn="ctr" rtl="0" fontAlgn="ctr"/>
                      <a:r>
                        <a:rPr lang="es-CO" sz="1100" b="1" i="0" u="none" strike="noStrike" dirty="0">
                          <a:solidFill>
                            <a:srgbClr val="002060"/>
                          </a:solidFill>
                          <a:effectLst/>
                          <a:latin typeface="+mn-lt"/>
                        </a:rPr>
                        <a:t>(MAR-24)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1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629.383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629.984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631.141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631.742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Ejecuciones  – Residuos especiales/RCD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29 de febrero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05DE0DA6-3951-4C79-3B94-D8DAEC21ECD1}"/>
              </a:ext>
            </a:extLst>
          </p:cNvPr>
          <p:cNvGraphicFramePr>
            <a:graphicFrameLocks noGrp="1"/>
          </p:cNvGraphicFramePr>
          <p:nvPr>
            <p:extLst>
              <p:ext uri="{D42A27DB-BD31-4B8C-83A1-F6EECF244321}">
                <p14:modId xmlns:p14="http://schemas.microsoft.com/office/powerpoint/2010/main" val="1110196709"/>
              </p:ext>
            </p:extLst>
          </p:nvPr>
        </p:nvGraphicFramePr>
        <p:xfrm>
          <a:off x="537950" y="2710431"/>
          <a:ext cx="11062644" cy="1896951"/>
        </p:xfrm>
        <a:graphic>
          <a:graphicData uri="http://schemas.openxmlformats.org/drawingml/2006/table">
            <a:tbl>
              <a:tblPr/>
              <a:tblGrid>
                <a:gridCol w="628029">
                  <a:extLst>
                    <a:ext uri="{9D8B030D-6E8A-4147-A177-3AD203B41FA5}">
                      <a16:colId xmlns:a16="http://schemas.microsoft.com/office/drawing/2014/main" val="97534100"/>
                    </a:ext>
                  </a:extLst>
                </a:gridCol>
                <a:gridCol w="330988">
                  <a:extLst>
                    <a:ext uri="{9D8B030D-6E8A-4147-A177-3AD203B41FA5}">
                      <a16:colId xmlns:a16="http://schemas.microsoft.com/office/drawing/2014/main" val="514745326"/>
                    </a:ext>
                  </a:extLst>
                </a:gridCol>
                <a:gridCol w="330988">
                  <a:extLst>
                    <a:ext uri="{9D8B030D-6E8A-4147-A177-3AD203B41FA5}">
                      <a16:colId xmlns:a16="http://schemas.microsoft.com/office/drawing/2014/main" val="2867027314"/>
                    </a:ext>
                  </a:extLst>
                </a:gridCol>
                <a:gridCol w="330988">
                  <a:extLst>
                    <a:ext uri="{9D8B030D-6E8A-4147-A177-3AD203B41FA5}">
                      <a16:colId xmlns:a16="http://schemas.microsoft.com/office/drawing/2014/main" val="3470964181"/>
                    </a:ext>
                  </a:extLst>
                </a:gridCol>
                <a:gridCol w="178224">
                  <a:extLst>
                    <a:ext uri="{9D8B030D-6E8A-4147-A177-3AD203B41FA5}">
                      <a16:colId xmlns:a16="http://schemas.microsoft.com/office/drawing/2014/main" val="820540084"/>
                    </a:ext>
                  </a:extLst>
                </a:gridCol>
                <a:gridCol w="628029">
                  <a:extLst>
                    <a:ext uri="{9D8B030D-6E8A-4147-A177-3AD203B41FA5}">
                      <a16:colId xmlns:a16="http://schemas.microsoft.com/office/drawing/2014/main" val="1012917348"/>
                    </a:ext>
                  </a:extLst>
                </a:gridCol>
                <a:gridCol w="398884">
                  <a:extLst>
                    <a:ext uri="{9D8B030D-6E8A-4147-A177-3AD203B41FA5}">
                      <a16:colId xmlns:a16="http://schemas.microsoft.com/office/drawing/2014/main" val="367180043"/>
                    </a:ext>
                  </a:extLst>
                </a:gridCol>
                <a:gridCol w="398884">
                  <a:extLst>
                    <a:ext uri="{9D8B030D-6E8A-4147-A177-3AD203B41FA5}">
                      <a16:colId xmlns:a16="http://schemas.microsoft.com/office/drawing/2014/main" val="1041563324"/>
                    </a:ext>
                  </a:extLst>
                </a:gridCol>
                <a:gridCol w="398884">
                  <a:extLst>
                    <a:ext uri="{9D8B030D-6E8A-4147-A177-3AD203B41FA5}">
                      <a16:colId xmlns:a16="http://schemas.microsoft.com/office/drawing/2014/main" val="2401852161"/>
                    </a:ext>
                  </a:extLst>
                </a:gridCol>
                <a:gridCol w="178224">
                  <a:extLst>
                    <a:ext uri="{9D8B030D-6E8A-4147-A177-3AD203B41FA5}">
                      <a16:colId xmlns:a16="http://schemas.microsoft.com/office/drawing/2014/main" val="3049164312"/>
                    </a:ext>
                  </a:extLst>
                </a:gridCol>
                <a:gridCol w="628029">
                  <a:extLst>
                    <a:ext uri="{9D8B030D-6E8A-4147-A177-3AD203B41FA5}">
                      <a16:colId xmlns:a16="http://schemas.microsoft.com/office/drawing/2014/main" val="3961933686"/>
                    </a:ext>
                  </a:extLst>
                </a:gridCol>
                <a:gridCol w="356448">
                  <a:extLst>
                    <a:ext uri="{9D8B030D-6E8A-4147-A177-3AD203B41FA5}">
                      <a16:colId xmlns:a16="http://schemas.microsoft.com/office/drawing/2014/main" val="2117290683"/>
                    </a:ext>
                  </a:extLst>
                </a:gridCol>
                <a:gridCol w="356448">
                  <a:extLst>
                    <a:ext uri="{9D8B030D-6E8A-4147-A177-3AD203B41FA5}">
                      <a16:colId xmlns:a16="http://schemas.microsoft.com/office/drawing/2014/main" val="2318951102"/>
                    </a:ext>
                  </a:extLst>
                </a:gridCol>
                <a:gridCol w="356448">
                  <a:extLst>
                    <a:ext uri="{9D8B030D-6E8A-4147-A177-3AD203B41FA5}">
                      <a16:colId xmlns:a16="http://schemas.microsoft.com/office/drawing/2014/main" val="440161980"/>
                    </a:ext>
                  </a:extLst>
                </a:gridCol>
                <a:gridCol w="178224">
                  <a:extLst>
                    <a:ext uri="{9D8B030D-6E8A-4147-A177-3AD203B41FA5}">
                      <a16:colId xmlns:a16="http://schemas.microsoft.com/office/drawing/2014/main" val="266898247"/>
                    </a:ext>
                  </a:extLst>
                </a:gridCol>
                <a:gridCol w="594081">
                  <a:extLst>
                    <a:ext uri="{9D8B030D-6E8A-4147-A177-3AD203B41FA5}">
                      <a16:colId xmlns:a16="http://schemas.microsoft.com/office/drawing/2014/main" val="2668854655"/>
                    </a:ext>
                  </a:extLst>
                </a:gridCol>
                <a:gridCol w="314015">
                  <a:extLst>
                    <a:ext uri="{9D8B030D-6E8A-4147-A177-3AD203B41FA5}">
                      <a16:colId xmlns:a16="http://schemas.microsoft.com/office/drawing/2014/main" val="3480196729"/>
                    </a:ext>
                  </a:extLst>
                </a:gridCol>
                <a:gridCol w="314015">
                  <a:extLst>
                    <a:ext uri="{9D8B030D-6E8A-4147-A177-3AD203B41FA5}">
                      <a16:colId xmlns:a16="http://schemas.microsoft.com/office/drawing/2014/main" val="3485343145"/>
                    </a:ext>
                  </a:extLst>
                </a:gridCol>
                <a:gridCol w="314015">
                  <a:extLst>
                    <a:ext uri="{9D8B030D-6E8A-4147-A177-3AD203B41FA5}">
                      <a16:colId xmlns:a16="http://schemas.microsoft.com/office/drawing/2014/main" val="132608794"/>
                    </a:ext>
                  </a:extLst>
                </a:gridCol>
                <a:gridCol w="146398">
                  <a:extLst>
                    <a:ext uri="{9D8B030D-6E8A-4147-A177-3AD203B41FA5}">
                      <a16:colId xmlns:a16="http://schemas.microsoft.com/office/drawing/2014/main" val="3989664172"/>
                    </a:ext>
                  </a:extLst>
                </a:gridCol>
                <a:gridCol w="594081">
                  <a:extLst>
                    <a:ext uri="{9D8B030D-6E8A-4147-A177-3AD203B41FA5}">
                      <a16:colId xmlns:a16="http://schemas.microsoft.com/office/drawing/2014/main" val="4264335817"/>
                    </a:ext>
                  </a:extLst>
                </a:gridCol>
                <a:gridCol w="330988">
                  <a:extLst>
                    <a:ext uri="{9D8B030D-6E8A-4147-A177-3AD203B41FA5}">
                      <a16:colId xmlns:a16="http://schemas.microsoft.com/office/drawing/2014/main" val="1150994303"/>
                    </a:ext>
                  </a:extLst>
                </a:gridCol>
                <a:gridCol w="322502">
                  <a:extLst>
                    <a:ext uri="{9D8B030D-6E8A-4147-A177-3AD203B41FA5}">
                      <a16:colId xmlns:a16="http://schemas.microsoft.com/office/drawing/2014/main" val="1113329585"/>
                    </a:ext>
                  </a:extLst>
                </a:gridCol>
                <a:gridCol w="322502">
                  <a:extLst>
                    <a:ext uri="{9D8B030D-6E8A-4147-A177-3AD203B41FA5}">
                      <a16:colId xmlns:a16="http://schemas.microsoft.com/office/drawing/2014/main" val="136759853"/>
                    </a:ext>
                  </a:extLst>
                </a:gridCol>
                <a:gridCol w="146398">
                  <a:extLst>
                    <a:ext uri="{9D8B030D-6E8A-4147-A177-3AD203B41FA5}">
                      <a16:colId xmlns:a16="http://schemas.microsoft.com/office/drawing/2014/main" val="2910214507"/>
                    </a:ext>
                  </a:extLst>
                </a:gridCol>
                <a:gridCol w="712898">
                  <a:extLst>
                    <a:ext uri="{9D8B030D-6E8A-4147-A177-3AD203B41FA5}">
                      <a16:colId xmlns:a16="http://schemas.microsoft.com/office/drawing/2014/main" val="1124325093"/>
                    </a:ext>
                  </a:extLst>
                </a:gridCol>
                <a:gridCol w="424344">
                  <a:extLst>
                    <a:ext uri="{9D8B030D-6E8A-4147-A177-3AD203B41FA5}">
                      <a16:colId xmlns:a16="http://schemas.microsoft.com/office/drawing/2014/main" val="22620536"/>
                    </a:ext>
                  </a:extLst>
                </a:gridCol>
                <a:gridCol w="424344">
                  <a:extLst>
                    <a:ext uri="{9D8B030D-6E8A-4147-A177-3AD203B41FA5}">
                      <a16:colId xmlns:a16="http://schemas.microsoft.com/office/drawing/2014/main" val="3239863958"/>
                    </a:ext>
                  </a:extLst>
                </a:gridCol>
                <a:gridCol w="424344">
                  <a:extLst>
                    <a:ext uri="{9D8B030D-6E8A-4147-A177-3AD203B41FA5}">
                      <a16:colId xmlns:a16="http://schemas.microsoft.com/office/drawing/2014/main" val="167597381"/>
                    </a:ext>
                  </a:extLst>
                </a:gridCol>
              </a:tblGrid>
              <a:tr h="917204">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91138789"/>
                  </a:ext>
                </a:extLst>
              </a:tr>
              <a:tr h="244937">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dirty="0">
                          <a:solidFill>
                            <a:srgbClr val="203864"/>
                          </a:solidFill>
                          <a:effectLst/>
                          <a:highlight>
                            <a:srgbClr val="EBF1E9"/>
                          </a:highlight>
                          <a:latin typeface="Calibri" panose="020F0502020204030204" pitchFamily="34" charset="0"/>
                        </a:rPr>
                        <a:t>823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18078775"/>
                  </a:ext>
                </a:extLst>
              </a:tr>
              <a:tr h="489873">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795</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203864"/>
                          </a:solidFill>
                          <a:effectLst/>
                          <a:latin typeface="Calibri" panose="020F0502020204030204" pitchFamily="34" charset="0"/>
                        </a:rPr>
                        <a:t>886</a:t>
                      </a:r>
                    </a:p>
                  </a:txBody>
                  <a:tcPr marL="0" marR="0" marT="0" marB="0" anchor="ctr">
                    <a:lnL>
                      <a:noFill/>
                    </a:lnL>
                    <a:lnR>
                      <a:noFill/>
                    </a:lnR>
                    <a:lnT>
                      <a:noFill/>
                    </a:lnT>
                    <a:lnB>
                      <a:noFill/>
                    </a:lnB>
                    <a:noFill/>
                  </a:tcPr>
                </a:tc>
                <a:extLst>
                  <a:ext uri="{0D108BD9-81ED-4DB2-BD59-A6C34878D82A}">
                    <a16:rowId xmlns:a16="http://schemas.microsoft.com/office/drawing/2014/main" val="2258112382"/>
                  </a:ext>
                </a:extLst>
              </a:tr>
              <a:tr h="244937">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1.547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1.709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22800463"/>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B612B13-E610-2ED1-053C-173F89853584}"/>
              </a:ext>
            </a:extLst>
          </p:cNvPr>
          <p:cNvSpPr txBox="1"/>
          <p:nvPr/>
        </p:nvSpPr>
        <p:spPr>
          <a:xfrm>
            <a:off x="2161647" y="414794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marzo de 2024.</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0F6CED3C-BF5E-699B-E038-F5AC8EF201FF}"/>
              </a:ext>
            </a:extLst>
          </p:cNvPr>
          <p:cNvGraphicFramePr>
            <a:graphicFrameLocks noGrp="1"/>
          </p:cNvGraphicFramePr>
          <p:nvPr/>
        </p:nvGraphicFramePr>
        <p:xfrm>
          <a:off x="2403585" y="2483919"/>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631.742</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385.263</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60,98%</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3C4BCEE9-03F4-CB6E-164A-5A1DAA9729C4}"/>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31 de marzo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marzo de 2024.</a:t>
            </a:r>
          </a:p>
        </p:txBody>
      </p:sp>
      <p:graphicFrame>
        <p:nvGraphicFramePr>
          <p:cNvPr id="2" name="Tabla 1">
            <a:extLst>
              <a:ext uri="{FF2B5EF4-FFF2-40B4-BE49-F238E27FC236}">
                <a16:creationId xmlns:a16="http://schemas.microsoft.com/office/drawing/2014/main" id="{8B131271-1170-B7CE-F8B6-D9B77A451F58}"/>
              </a:ext>
            </a:extLst>
          </p:cNvPr>
          <p:cNvGraphicFramePr>
            <a:graphicFrameLocks noGrp="1"/>
          </p:cNvGraphicFramePr>
          <p:nvPr/>
        </p:nvGraphicFramePr>
        <p:xfrm>
          <a:off x="1880655" y="2313992"/>
          <a:ext cx="7823200" cy="1220014"/>
        </p:xfrm>
        <a:graphic>
          <a:graphicData uri="http://schemas.openxmlformats.org/drawingml/2006/table">
            <a:tbl>
              <a:tblPr/>
              <a:tblGrid>
                <a:gridCol w="761691">
                  <a:extLst>
                    <a:ext uri="{9D8B030D-6E8A-4147-A177-3AD203B41FA5}">
                      <a16:colId xmlns:a16="http://schemas.microsoft.com/office/drawing/2014/main" val="2681214486"/>
                    </a:ext>
                  </a:extLst>
                </a:gridCol>
                <a:gridCol w="1307569">
                  <a:extLst>
                    <a:ext uri="{9D8B030D-6E8A-4147-A177-3AD203B41FA5}">
                      <a16:colId xmlns:a16="http://schemas.microsoft.com/office/drawing/2014/main" val="495697050"/>
                    </a:ext>
                  </a:extLst>
                </a:gridCol>
                <a:gridCol w="1002893">
                  <a:extLst>
                    <a:ext uri="{9D8B030D-6E8A-4147-A177-3AD203B41FA5}">
                      <a16:colId xmlns:a16="http://schemas.microsoft.com/office/drawing/2014/main" val="1891891141"/>
                    </a:ext>
                  </a:extLst>
                </a:gridCol>
                <a:gridCol w="761691">
                  <a:extLst>
                    <a:ext uri="{9D8B030D-6E8A-4147-A177-3AD203B41FA5}">
                      <a16:colId xmlns:a16="http://schemas.microsoft.com/office/drawing/2014/main" val="2562689307"/>
                    </a:ext>
                  </a:extLst>
                </a:gridCol>
                <a:gridCol w="1475776">
                  <a:extLst>
                    <a:ext uri="{9D8B030D-6E8A-4147-A177-3AD203B41FA5}">
                      <a16:colId xmlns:a16="http://schemas.microsoft.com/office/drawing/2014/main" val="2197697343"/>
                    </a:ext>
                  </a:extLst>
                </a:gridCol>
                <a:gridCol w="2513580">
                  <a:extLst>
                    <a:ext uri="{9D8B030D-6E8A-4147-A177-3AD203B41FA5}">
                      <a16:colId xmlns:a16="http://schemas.microsoft.com/office/drawing/2014/main" val="3231815135"/>
                    </a:ext>
                  </a:extLst>
                </a:gridCol>
              </a:tblGrid>
              <a:tr h="480967">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867432796"/>
                  </a:ext>
                </a:extLst>
              </a:tr>
              <a:tr h="246349">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136.200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160.473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570429235"/>
                  </a:ext>
                </a:extLst>
              </a:tr>
              <a:tr h="246349">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326.216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400.505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64176904"/>
                  </a:ext>
                </a:extLst>
              </a:tr>
              <a:tr h="246349">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560.978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82755303"/>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ADD844B-7B90-B63D-6024-D93809BBE029}"/>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marzo de 2024.</a:t>
            </a:r>
          </a:p>
        </p:txBody>
      </p:sp>
      <p:graphicFrame>
        <p:nvGraphicFramePr>
          <p:cNvPr id="2" name="Tabla 1">
            <a:extLst>
              <a:ext uri="{FF2B5EF4-FFF2-40B4-BE49-F238E27FC236}">
                <a16:creationId xmlns:a16="http://schemas.microsoft.com/office/drawing/2014/main" id="{0D10CAD7-3085-516B-19FB-252DA15BB060}"/>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FEBRERO-2024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MARZO-2024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(Marzo-24)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0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81BDC87-0582-EB85-8F67-869630BE6B14}"/>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marzo de 2024.</a:t>
            </a:r>
          </a:p>
        </p:txBody>
      </p:sp>
      <p:graphicFrame>
        <p:nvGraphicFramePr>
          <p:cNvPr id="2" name="Tabla 1">
            <a:extLst>
              <a:ext uri="{FF2B5EF4-FFF2-40B4-BE49-F238E27FC236}">
                <a16:creationId xmlns:a16="http://schemas.microsoft.com/office/drawing/2014/main" id="{FE4B8E9D-007E-9EA1-9193-A04ABAED9254}"/>
              </a:ext>
            </a:extLst>
          </p:cNvPr>
          <p:cNvGraphicFramePr>
            <a:graphicFrameLocks noGrp="1"/>
          </p:cNvGraphicFramePr>
          <p:nvPr/>
        </p:nvGraphicFramePr>
        <p:xfrm>
          <a:off x="2043871" y="2194561"/>
          <a:ext cx="7128264" cy="1581952"/>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1139482">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98.338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C3904723-2AD2-2E17-15B6-870C07A8E3DC}"/>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BD4D72C4-A791-5705-504C-9957FE6B7263}"/>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55.262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79.205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935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231.286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319.022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221</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286.548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398.227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355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A4C62CE6-6C5F-F45E-6850-147C87D17FB7}"/>
              </a:ext>
            </a:extLst>
          </p:cNvPr>
          <p:cNvGraphicFramePr>
            <a:graphicFrameLocks noGrp="1"/>
          </p:cNvGraphicFramePr>
          <p:nvPr/>
        </p:nvGraphicFramePr>
        <p:xfrm>
          <a:off x="1835150" y="2251342"/>
          <a:ext cx="7128098" cy="1583381"/>
        </p:xfrm>
        <a:graphic>
          <a:graphicData uri="http://schemas.openxmlformats.org/drawingml/2006/table">
            <a:tbl>
              <a:tblPr>
                <a:tableStyleId>{5C22544A-7EE6-4342-B048-85BDC9FD1C3A}</a:tableStyleId>
              </a:tblPr>
              <a:tblGrid>
                <a:gridCol w="2631723">
                  <a:extLst>
                    <a:ext uri="{9D8B030D-6E8A-4147-A177-3AD203B41FA5}">
                      <a16:colId xmlns:a16="http://schemas.microsoft.com/office/drawing/2014/main" val="4034886128"/>
                    </a:ext>
                  </a:extLst>
                </a:gridCol>
                <a:gridCol w="1208931">
                  <a:extLst>
                    <a:ext uri="{9D8B030D-6E8A-4147-A177-3AD203B41FA5}">
                      <a16:colId xmlns:a16="http://schemas.microsoft.com/office/drawing/2014/main" val="60539990"/>
                    </a:ext>
                  </a:extLst>
                </a:gridCol>
                <a:gridCol w="1580094">
                  <a:extLst>
                    <a:ext uri="{9D8B030D-6E8A-4147-A177-3AD203B41FA5}">
                      <a16:colId xmlns:a16="http://schemas.microsoft.com/office/drawing/2014/main" val="1695695432"/>
                    </a:ext>
                  </a:extLst>
                </a:gridCol>
                <a:gridCol w="1707350">
                  <a:extLst>
                    <a:ext uri="{9D8B030D-6E8A-4147-A177-3AD203B41FA5}">
                      <a16:colId xmlns:a16="http://schemas.microsoft.com/office/drawing/2014/main" val="3883315198"/>
                    </a:ext>
                  </a:extLst>
                </a:gridCol>
              </a:tblGrid>
              <a:tr h="377154">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FEBRERO-2024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MARZO-2024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(MARZO-2024)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46939">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u="none" strike="noStrike" dirty="0">
                          <a:solidFill>
                            <a:schemeClr val="accent1">
                              <a:lumMod val="50000"/>
                            </a:schemeClr>
                          </a:solidFill>
                          <a:effectLst/>
                          <a:latin typeface="+mn-lt"/>
                        </a:rPr>
                        <a:t>0%</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577234">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285.862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286.548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82054">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285.862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286.548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B34F0F46-292D-60C0-0F56-788B6F104233}"/>
              </a:ext>
            </a:extLst>
          </p:cNvPr>
          <p:cNvSpPr txBox="1"/>
          <p:nvPr/>
        </p:nvSpPr>
        <p:spPr>
          <a:xfrm>
            <a:off x="1835150" y="3925673"/>
            <a:ext cx="725048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marzo 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DE58EBB2-B6CA-E2AA-332B-5A049673E8A5}"/>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286.548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92.916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32,43%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AC7CBE96-D5EB-D420-6E40-C6869D8227E2}"/>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E7C68FD7-0355-EE22-C47C-681020250C6E}"/>
              </a:ext>
            </a:extLst>
          </p:cNvPr>
          <p:cNvSpPr txBox="1"/>
          <p:nvPr/>
        </p:nvSpPr>
        <p:spPr>
          <a:xfrm>
            <a:off x="1661267" y="377734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marzo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marzo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DCF227BF-29D7-1E7A-8C3F-872488D3667B}"/>
              </a:ext>
            </a:extLst>
          </p:cNvPr>
          <p:cNvGraphicFramePr>
            <a:graphicFrameLocks noGrp="1"/>
          </p:cNvGraphicFramePr>
          <p:nvPr/>
        </p:nvGraphicFramePr>
        <p:xfrm>
          <a:off x="1835149" y="2463282"/>
          <a:ext cx="7868706" cy="1117510"/>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52024">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2743">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391.430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441.194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2743">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391.430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441.194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AE221F93-492A-3692-7264-70EFF01D0AAA}"/>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FEBRERO-2024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MARZO-2024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(MARZO-2024)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389.465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389.794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391.101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391.430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E1A4BCE7-8321-94B6-AA12-FD42B478D0BE}"/>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marzo d</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9BB10EB8-0475-37D3-12E4-6D4263C23974}"/>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391.430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12475028-3986-ADB9-5F5D-4BFAD8F53F92}"/>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marzo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 name="Tabla 7">
            <a:extLst>
              <a:ext uri="{FF2B5EF4-FFF2-40B4-BE49-F238E27FC236}">
                <a16:creationId xmlns:a16="http://schemas.microsoft.com/office/drawing/2014/main" id="{A202AE4B-ECC4-4EA9-D908-92F2D96BC1E7}"/>
              </a:ext>
            </a:extLst>
          </p:cNvPr>
          <p:cNvGraphicFramePr>
            <a:graphicFrameLocks noGrp="1"/>
          </p:cNvGraphicFramePr>
          <p:nvPr>
            <p:extLst>
              <p:ext uri="{D42A27DB-BD31-4B8C-83A1-F6EECF244321}">
                <p14:modId xmlns:p14="http://schemas.microsoft.com/office/powerpoint/2010/main" val="572747883"/>
              </p:ext>
            </p:extLst>
          </p:nvPr>
        </p:nvGraphicFramePr>
        <p:xfrm>
          <a:off x="422937" y="2509216"/>
          <a:ext cx="11346126" cy="3838275"/>
        </p:xfrm>
        <a:graphic>
          <a:graphicData uri="http://schemas.openxmlformats.org/drawingml/2006/table">
            <a:tbl>
              <a:tblPr/>
              <a:tblGrid>
                <a:gridCol w="735765">
                  <a:extLst>
                    <a:ext uri="{9D8B030D-6E8A-4147-A177-3AD203B41FA5}">
                      <a16:colId xmlns:a16="http://schemas.microsoft.com/office/drawing/2014/main" val="31476434"/>
                    </a:ext>
                  </a:extLst>
                </a:gridCol>
                <a:gridCol w="956495">
                  <a:extLst>
                    <a:ext uri="{9D8B030D-6E8A-4147-A177-3AD203B41FA5}">
                      <a16:colId xmlns:a16="http://schemas.microsoft.com/office/drawing/2014/main" val="2456069749"/>
                    </a:ext>
                  </a:extLst>
                </a:gridCol>
                <a:gridCol w="282044">
                  <a:extLst>
                    <a:ext uri="{9D8B030D-6E8A-4147-A177-3AD203B41FA5}">
                      <a16:colId xmlns:a16="http://schemas.microsoft.com/office/drawing/2014/main" val="2135497692"/>
                    </a:ext>
                  </a:extLst>
                </a:gridCol>
                <a:gridCol w="748029">
                  <a:extLst>
                    <a:ext uri="{9D8B030D-6E8A-4147-A177-3AD203B41FA5}">
                      <a16:colId xmlns:a16="http://schemas.microsoft.com/office/drawing/2014/main" val="2269460521"/>
                    </a:ext>
                  </a:extLst>
                </a:gridCol>
                <a:gridCol w="882918">
                  <a:extLst>
                    <a:ext uri="{9D8B030D-6E8A-4147-A177-3AD203B41FA5}">
                      <a16:colId xmlns:a16="http://schemas.microsoft.com/office/drawing/2014/main" val="218957359"/>
                    </a:ext>
                  </a:extLst>
                </a:gridCol>
                <a:gridCol w="282044">
                  <a:extLst>
                    <a:ext uri="{9D8B030D-6E8A-4147-A177-3AD203B41FA5}">
                      <a16:colId xmlns:a16="http://schemas.microsoft.com/office/drawing/2014/main" val="1160852142"/>
                    </a:ext>
                  </a:extLst>
                </a:gridCol>
                <a:gridCol w="748029">
                  <a:extLst>
                    <a:ext uri="{9D8B030D-6E8A-4147-A177-3AD203B41FA5}">
                      <a16:colId xmlns:a16="http://schemas.microsoft.com/office/drawing/2014/main" val="3125506167"/>
                    </a:ext>
                  </a:extLst>
                </a:gridCol>
                <a:gridCol w="919708">
                  <a:extLst>
                    <a:ext uri="{9D8B030D-6E8A-4147-A177-3AD203B41FA5}">
                      <a16:colId xmlns:a16="http://schemas.microsoft.com/office/drawing/2014/main" val="3182554554"/>
                    </a:ext>
                  </a:extLst>
                </a:gridCol>
                <a:gridCol w="282044">
                  <a:extLst>
                    <a:ext uri="{9D8B030D-6E8A-4147-A177-3AD203B41FA5}">
                      <a16:colId xmlns:a16="http://schemas.microsoft.com/office/drawing/2014/main" val="3066180052"/>
                    </a:ext>
                  </a:extLst>
                </a:gridCol>
                <a:gridCol w="748029">
                  <a:extLst>
                    <a:ext uri="{9D8B030D-6E8A-4147-A177-3AD203B41FA5}">
                      <a16:colId xmlns:a16="http://schemas.microsoft.com/office/drawing/2014/main" val="1255315785"/>
                    </a:ext>
                  </a:extLst>
                </a:gridCol>
                <a:gridCol w="873723">
                  <a:extLst>
                    <a:ext uri="{9D8B030D-6E8A-4147-A177-3AD203B41FA5}">
                      <a16:colId xmlns:a16="http://schemas.microsoft.com/office/drawing/2014/main" val="2274444218"/>
                    </a:ext>
                  </a:extLst>
                </a:gridCol>
                <a:gridCol w="282044">
                  <a:extLst>
                    <a:ext uri="{9D8B030D-6E8A-4147-A177-3AD203B41FA5}">
                      <a16:colId xmlns:a16="http://schemas.microsoft.com/office/drawing/2014/main" val="1666141906"/>
                    </a:ext>
                  </a:extLst>
                </a:gridCol>
                <a:gridCol w="748029">
                  <a:extLst>
                    <a:ext uri="{9D8B030D-6E8A-4147-A177-3AD203B41FA5}">
                      <a16:colId xmlns:a16="http://schemas.microsoft.com/office/drawing/2014/main" val="1906916233"/>
                    </a:ext>
                  </a:extLst>
                </a:gridCol>
                <a:gridCol w="931970">
                  <a:extLst>
                    <a:ext uri="{9D8B030D-6E8A-4147-A177-3AD203B41FA5}">
                      <a16:colId xmlns:a16="http://schemas.microsoft.com/office/drawing/2014/main" val="2507909969"/>
                    </a:ext>
                  </a:extLst>
                </a:gridCol>
                <a:gridCol w="282044">
                  <a:extLst>
                    <a:ext uri="{9D8B030D-6E8A-4147-A177-3AD203B41FA5}">
                      <a16:colId xmlns:a16="http://schemas.microsoft.com/office/drawing/2014/main" val="3925680705"/>
                    </a:ext>
                  </a:extLst>
                </a:gridCol>
                <a:gridCol w="748029">
                  <a:extLst>
                    <a:ext uri="{9D8B030D-6E8A-4147-A177-3AD203B41FA5}">
                      <a16:colId xmlns:a16="http://schemas.microsoft.com/office/drawing/2014/main" val="3733971994"/>
                    </a:ext>
                  </a:extLst>
                </a:gridCol>
                <a:gridCol w="895182">
                  <a:extLst>
                    <a:ext uri="{9D8B030D-6E8A-4147-A177-3AD203B41FA5}">
                      <a16:colId xmlns:a16="http://schemas.microsoft.com/office/drawing/2014/main" val="8558632"/>
                    </a:ext>
                  </a:extLst>
                </a:gridCol>
              </a:tblGrid>
              <a:tr h="449627">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33086672"/>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548.435,73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388.587,65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210.773,42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144.125,19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549.885,91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1.841.807,90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719125486"/>
                  </a:ext>
                </a:extLst>
              </a:tr>
              <a:tr h="219330">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675.110,20 </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403.417,71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256.212,04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214.438,41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716.964,54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2.266.142,90 </a:t>
                      </a:r>
                    </a:p>
                  </a:txBody>
                  <a:tcPr marL="0" marR="0" marT="0" marB="0" anchor="ctr">
                    <a:lnL>
                      <a:noFill/>
                    </a:lnL>
                    <a:lnR>
                      <a:noFill/>
                    </a:lnR>
                    <a:lnT>
                      <a:noFill/>
                    </a:lnT>
                    <a:lnB>
                      <a:noFill/>
                    </a:lnB>
                    <a:noFill/>
                  </a:tcPr>
                </a:tc>
                <a:extLst>
                  <a:ext uri="{0D108BD9-81ED-4DB2-BD59-A6C34878D82A}">
                    <a16:rowId xmlns:a16="http://schemas.microsoft.com/office/drawing/2014/main" val="3957503066"/>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716.753,78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704.502,89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339.272,88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276.966,96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401.136,90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2.438.633,42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0644052"/>
                  </a:ext>
                </a:extLst>
              </a:tr>
              <a:tr h="219330">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875.343,63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834.863,32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389.461,40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279.127,98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258.517,77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2.637.314,11 </a:t>
                      </a:r>
                    </a:p>
                  </a:txBody>
                  <a:tcPr marL="0" marR="0" marT="0" marB="0" anchor="ctr">
                    <a:lnL>
                      <a:noFill/>
                    </a:lnL>
                    <a:lnR>
                      <a:noFill/>
                    </a:lnR>
                    <a:lnT>
                      <a:noFill/>
                    </a:lnT>
                    <a:lnB>
                      <a:noFill/>
                    </a:lnB>
                    <a:noFill/>
                  </a:tcPr>
                </a:tc>
                <a:extLst>
                  <a:ext uri="{0D108BD9-81ED-4DB2-BD59-A6C34878D82A}">
                    <a16:rowId xmlns:a16="http://schemas.microsoft.com/office/drawing/2014/main" val="3030473641"/>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1.400.263,65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825.746,66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382.014,81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259.766,97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255.373,94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3.123.166,03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58617821"/>
                  </a:ext>
                </a:extLst>
              </a:tr>
              <a:tr h="219330">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1.530.486,50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835.005,42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393.182,09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263.367,50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258.594,44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3.280.635,96 </a:t>
                      </a:r>
                    </a:p>
                  </a:txBody>
                  <a:tcPr marL="0" marR="0" marT="0" marB="0" anchor="ctr">
                    <a:lnL>
                      <a:noFill/>
                    </a:lnL>
                    <a:lnR>
                      <a:noFill/>
                    </a:lnR>
                    <a:lnT>
                      <a:noFill/>
                    </a:lnT>
                    <a:lnB>
                      <a:noFill/>
                    </a:lnB>
                    <a:noFill/>
                  </a:tcPr>
                </a:tc>
                <a:extLst>
                  <a:ext uri="{0D108BD9-81ED-4DB2-BD59-A6C34878D82A}">
                    <a16:rowId xmlns:a16="http://schemas.microsoft.com/office/drawing/2014/main" val="454890406"/>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1.490.850,81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735.056,62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338.184,89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234.516,81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225.463,04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3.024.072,17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13404530"/>
                  </a:ext>
                </a:extLst>
              </a:tr>
              <a:tr h="219330">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1.498.928,66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665.476,52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299.166,97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214.720,38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201.225,65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2.879.518,18 </a:t>
                      </a:r>
                    </a:p>
                  </a:txBody>
                  <a:tcPr marL="0" marR="0" marT="0" marB="0" anchor="ctr">
                    <a:lnL>
                      <a:noFill/>
                    </a:lnL>
                    <a:lnR>
                      <a:noFill/>
                    </a:lnR>
                    <a:lnT>
                      <a:noFill/>
                    </a:lnT>
                    <a:lnB>
                      <a:noFill/>
                    </a:lnB>
                    <a:noFill/>
                  </a:tcPr>
                </a:tc>
                <a:extLst>
                  <a:ext uri="{0D108BD9-81ED-4DB2-BD59-A6C34878D82A}">
                    <a16:rowId xmlns:a16="http://schemas.microsoft.com/office/drawing/2014/main" val="1375445359"/>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1.465.685,02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651.095,04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299.001,72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210.663,26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194.694,13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2.821.139,16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36423092"/>
                  </a:ext>
                </a:extLst>
              </a:tr>
              <a:tr h="219330">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786.564,76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661.367,30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314.329,07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       214.544,80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197.722,71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2.174.528,65 </a:t>
                      </a:r>
                    </a:p>
                  </a:txBody>
                  <a:tcPr marL="0" marR="0" marT="0" marB="0" anchor="ctr">
                    <a:lnL>
                      <a:noFill/>
                    </a:lnL>
                    <a:lnR>
                      <a:noFill/>
                    </a:lnR>
                    <a:lnT>
                      <a:noFill/>
                    </a:lnT>
                    <a:lnB>
                      <a:noFill/>
                    </a:lnB>
                    <a:noFill/>
                  </a:tcPr>
                </a:tc>
                <a:extLst>
                  <a:ext uri="{0D108BD9-81ED-4DB2-BD59-A6C34878D82A}">
                    <a16:rowId xmlns:a16="http://schemas.microsoft.com/office/drawing/2014/main" val="3636128708"/>
                  </a:ext>
                </a:extLst>
              </a:tr>
              <a:tr h="2193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633.525,86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646.732,51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306.819,04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210.679,29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192.632,82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1.990.389,53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65217768"/>
                  </a:ext>
                </a:extLst>
              </a:tr>
              <a:tr h="21933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868.871,10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855.057,87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433.037,62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317.116,71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329.815,08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2.803.898,37 </a:t>
                      </a:r>
                    </a:p>
                  </a:txBody>
                  <a:tcPr marL="0" marR="0" marT="0" marB="0" anchor="ctr">
                    <a:lnL>
                      <a:noFill/>
                    </a:lnL>
                    <a:lnR>
                      <a:noFill/>
                    </a:lnR>
                    <a:lnT>
                      <a:noFill/>
                    </a:lnT>
                    <a:lnB>
                      <a:noFill/>
                    </a:lnB>
                    <a:noFill/>
                  </a:tcPr>
                </a:tc>
                <a:extLst>
                  <a:ext uri="{0D108BD9-81ED-4DB2-BD59-A6C34878D82A}">
                    <a16:rowId xmlns:a16="http://schemas.microsoft.com/office/drawing/2014/main" val="2366096108"/>
                  </a:ext>
                </a:extLst>
              </a:tr>
              <a:tr h="75668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175.927,04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115.590,27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           55.795,15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40.000,48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            53.267,99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        440.580,93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09245282"/>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Facturación Y Recaudo  De Marzo 2018 a Marzo 2024</a:t>
            </a:r>
            <a:endParaRPr lang="es-CO" sz="1600" b="0" dirty="0">
              <a:solidFill>
                <a:schemeClr val="accent1">
                  <a:lumMod val="50000"/>
                </a:schemeClr>
              </a:solidFill>
            </a:endParaRP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4" name="Gráfico 3">
            <a:extLst>
              <a:ext uri="{FF2B5EF4-FFF2-40B4-BE49-F238E27FC236}">
                <a16:creationId xmlns:a16="http://schemas.microsoft.com/office/drawing/2014/main" id="{6284CCD2-30B1-BD6C-4902-87857502EBE6}"/>
              </a:ext>
            </a:extLst>
          </p:cNvPr>
          <p:cNvGraphicFramePr>
            <a:graphicFrameLocks/>
          </p:cNvGraphicFramePr>
          <p:nvPr/>
        </p:nvGraphicFramePr>
        <p:xfrm>
          <a:off x="1736490" y="1440102"/>
          <a:ext cx="8765939" cy="27795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la 4">
            <a:extLst>
              <a:ext uri="{FF2B5EF4-FFF2-40B4-BE49-F238E27FC236}">
                <a16:creationId xmlns:a16="http://schemas.microsoft.com/office/drawing/2014/main" id="{A0DEFEF0-F0FF-CDA4-905F-AD2BE552D46C}"/>
              </a:ext>
            </a:extLst>
          </p:cNvPr>
          <p:cNvGraphicFramePr>
            <a:graphicFrameLocks noGrp="1"/>
          </p:cNvGraphicFramePr>
          <p:nvPr/>
        </p:nvGraphicFramePr>
        <p:xfrm>
          <a:off x="1752130" y="4297526"/>
          <a:ext cx="8750299" cy="2156379"/>
        </p:xfrm>
        <a:graphic>
          <a:graphicData uri="http://schemas.openxmlformats.org/drawingml/2006/table">
            <a:tbl>
              <a:tblPr/>
              <a:tblGrid>
                <a:gridCol w="1970245">
                  <a:extLst>
                    <a:ext uri="{9D8B030D-6E8A-4147-A177-3AD203B41FA5}">
                      <a16:colId xmlns:a16="http://schemas.microsoft.com/office/drawing/2014/main" val="2009197720"/>
                    </a:ext>
                  </a:extLst>
                </a:gridCol>
                <a:gridCol w="2525467">
                  <a:extLst>
                    <a:ext uri="{9D8B030D-6E8A-4147-A177-3AD203B41FA5}">
                      <a16:colId xmlns:a16="http://schemas.microsoft.com/office/drawing/2014/main" val="1823043236"/>
                    </a:ext>
                  </a:extLst>
                </a:gridCol>
                <a:gridCol w="2284342">
                  <a:extLst>
                    <a:ext uri="{9D8B030D-6E8A-4147-A177-3AD203B41FA5}">
                      <a16:colId xmlns:a16="http://schemas.microsoft.com/office/drawing/2014/main" val="3117325862"/>
                    </a:ext>
                  </a:extLst>
                </a:gridCol>
                <a:gridCol w="1970245">
                  <a:extLst>
                    <a:ext uri="{9D8B030D-6E8A-4147-A177-3AD203B41FA5}">
                      <a16:colId xmlns:a16="http://schemas.microsoft.com/office/drawing/2014/main" val="356189148"/>
                    </a:ext>
                  </a:extLst>
                </a:gridCol>
              </a:tblGrid>
              <a:tr h="427920">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*vr. total facturación a marzo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*vr. total recaudo a marzo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26841580"/>
                  </a:ext>
                </a:extLst>
              </a:tr>
              <a:tr h="218155">
                <a:tc>
                  <a:txBody>
                    <a:bodyPr/>
                    <a:lstStyle/>
                    <a:p>
                      <a:pPr algn="ctr" rtl="0" fontAlgn="ctr"/>
                      <a:r>
                        <a:rPr lang="es-CO" sz="1200" b="0" i="0" u="none" strike="noStrike">
                          <a:solidFill>
                            <a:schemeClr val="accent1">
                              <a:lumMod val="50000"/>
                            </a:schemeClr>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$2.208.354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$1.207.610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54,68%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66414623"/>
                  </a:ext>
                </a:extLst>
              </a:tr>
              <a:tr h="218155">
                <a:tc>
                  <a:txBody>
                    <a:bodyPr/>
                    <a:lstStyle/>
                    <a:p>
                      <a:pPr algn="ctr" rtl="0" fontAlgn="ctr"/>
                      <a:r>
                        <a:rPr lang="es-CO" sz="1200" b="0" i="0" u="none" strike="noStrike">
                          <a:solidFill>
                            <a:schemeClr val="accent1">
                              <a:lumMod val="50000"/>
                            </a:schemeClr>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$1.858.453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$1.174.198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63,18%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4957144"/>
                  </a:ext>
                </a:extLst>
              </a:tr>
              <a:tr h="218155">
                <a:tc>
                  <a:txBody>
                    <a:bodyPr/>
                    <a:lstStyle/>
                    <a:p>
                      <a:pPr algn="ctr" rtl="0" fontAlgn="ctr"/>
                      <a:r>
                        <a:rPr lang="es-CO" sz="1200" b="0" i="0" u="none" strike="noStrike">
                          <a:solidFill>
                            <a:schemeClr val="accent1">
                              <a:lumMod val="50000"/>
                            </a:schemeClr>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$1.101.468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$836.602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75,95%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1293973"/>
                  </a:ext>
                </a:extLst>
              </a:tr>
              <a:tr h="218155">
                <a:tc>
                  <a:txBody>
                    <a:bodyPr/>
                    <a:lstStyle/>
                    <a:p>
                      <a:pPr algn="ctr" rtl="0" fontAlgn="ctr"/>
                      <a:r>
                        <a:rPr lang="es-CO" sz="1200" b="0" i="0" u="none" strike="noStrike">
                          <a:solidFill>
                            <a:schemeClr val="accent1">
                              <a:lumMod val="50000"/>
                            </a:schemeClr>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$970.798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$640.849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66,01%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89790574"/>
                  </a:ext>
                </a:extLst>
              </a:tr>
              <a:tr h="218155">
                <a:tc>
                  <a:txBody>
                    <a:bodyPr/>
                    <a:lstStyle/>
                    <a:p>
                      <a:pPr algn="ctr" rtl="0" fontAlgn="ctr"/>
                      <a:r>
                        <a:rPr lang="es-CO" sz="1200" b="0" i="0" u="none" strike="noStrike">
                          <a:solidFill>
                            <a:schemeClr val="accent1">
                              <a:lumMod val="50000"/>
                            </a:schemeClr>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$996.847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$753.352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75,57%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45558103"/>
                  </a:ext>
                </a:extLst>
              </a:tr>
              <a:tr h="218155">
                <a:tc>
                  <a:txBody>
                    <a:bodyPr/>
                    <a:lstStyle/>
                    <a:p>
                      <a:pPr algn="ctr" rtl="0" fontAlgn="ctr"/>
                      <a:r>
                        <a:rPr lang="es-CO" sz="1200" b="1" i="0" u="none" strike="noStrike">
                          <a:solidFill>
                            <a:schemeClr val="accent1">
                              <a:lumMod val="50000"/>
                            </a:schemeClr>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$7.135.920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$4.612.611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64,64%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93947488"/>
                  </a:ext>
                </a:extLst>
              </a:tr>
              <a:tr h="419529">
                <a:tc gridSpan="4">
                  <a:txBody>
                    <a:bodyPr/>
                    <a:lstStyle/>
                    <a:p>
                      <a:pPr algn="ctr" rtl="0" fontAlgn="ctr"/>
                      <a:r>
                        <a:rPr lang="es-MX" sz="14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85604831"/>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Marzo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204325" y="1305124"/>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157415" y="6133271"/>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marzo.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1098164" y="1706001"/>
          <a:ext cx="9936934" cy="40040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Octubre 2023 a Marzo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7DF85FEA-8A29-02CD-8651-4281C570341F}"/>
              </a:ext>
            </a:extLst>
          </p:cNvPr>
          <p:cNvGraphicFramePr>
            <a:graphicFrameLocks noGrp="1"/>
          </p:cNvGraphicFramePr>
          <p:nvPr/>
        </p:nvGraphicFramePr>
        <p:xfrm>
          <a:off x="663575" y="1905000"/>
          <a:ext cx="3441700" cy="3048000"/>
        </p:xfrm>
        <a:graphic>
          <a:graphicData uri="http://schemas.openxmlformats.org/drawingml/2006/table">
            <a:tbl>
              <a:tblPr/>
              <a:tblGrid>
                <a:gridCol w="1509907">
                  <a:extLst>
                    <a:ext uri="{9D8B030D-6E8A-4147-A177-3AD203B41FA5}">
                      <a16:colId xmlns:a16="http://schemas.microsoft.com/office/drawing/2014/main" val="1879176043"/>
                    </a:ext>
                  </a:extLst>
                </a:gridCol>
                <a:gridCol w="1056301">
                  <a:extLst>
                    <a:ext uri="{9D8B030D-6E8A-4147-A177-3AD203B41FA5}">
                      <a16:colId xmlns:a16="http://schemas.microsoft.com/office/drawing/2014/main" val="1089000337"/>
                    </a:ext>
                  </a:extLst>
                </a:gridCol>
                <a:gridCol w="875492">
                  <a:extLst>
                    <a:ext uri="{9D8B030D-6E8A-4147-A177-3AD203B41FA5}">
                      <a16:colId xmlns:a16="http://schemas.microsoft.com/office/drawing/2014/main" val="3242415059"/>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370720885"/>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$ 214.290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$ 132.134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20284914"/>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$ 31.202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$ 23.798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006081572"/>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$ 37.029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$ 18.415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21750158"/>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$ 34.101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$ 21.128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09722818"/>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$ 39.314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$ 22.114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29283327"/>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$ 38.913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$ 23.786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38193550"/>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$ 33.731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$ 22.893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25749346"/>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29227874"/>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$ 212.543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$ 132.523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9616172"/>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$ 30.449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$ 24.084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914508181"/>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$ 36.969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$ 16.449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00732375"/>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$ 32.014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$ 24.512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33241068"/>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$ 38.616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$ 21.162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91793247"/>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$ 40.854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$ 25.887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40209884"/>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$ 33.641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$ 20.429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36641938"/>
                  </a:ext>
                </a:extLst>
              </a:tr>
            </a:tbl>
          </a:graphicData>
        </a:graphic>
      </p:graphicFrame>
      <p:graphicFrame>
        <p:nvGraphicFramePr>
          <p:cNvPr id="4" name="Tabla 3">
            <a:extLst>
              <a:ext uri="{FF2B5EF4-FFF2-40B4-BE49-F238E27FC236}">
                <a16:creationId xmlns:a16="http://schemas.microsoft.com/office/drawing/2014/main" id="{2E63E19E-BEF8-7D5B-2762-6FF1764435E9}"/>
              </a:ext>
            </a:extLst>
          </p:cNvPr>
          <p:cNvGraphicFramePr>
            <a:graphicFrameLocks noGrp="1"/>
          </p:cNvGraphicFramePr>
          <p:nvPr/>
        </p:nvGraphicFramePr>
        <p:xfrm>
          <a:off x="4394199" y="1905000"/>
          <a:ext cx="3403601" cy="3048000"/>
        </p:xfrm>
        <a:graphic>
          <a:graphicData uri="http://schemas.openxmlformats.org/drawingml/2006/table">
            <a:tbl>
              <a:tblPr/>
              <a:tblGrid>
                <a:gridCol w="1509892">
                  <a:extLst>
                    <a:ext uri="{9D8B030D-6E8A-4147-A177-3AD203B41FA5}">
                      <a16:colId xmlns:a16="http://schemas.microsoft.com/office/drawing/2014/main" val="980840760"/>
                    </a:ext>
                  </a:extLst>
                </a:gridCol>
                <a:gridCol w="1056290">
                  <a:extLst>
                    <a:ext uri="{9D8B030D-6E8A-4147-A177-3AD203B41FA5}">
                      <a16:colId xmlns:a16="http://schemas.microsoft.com/office/drawing/2014/main" val="2768761378"/>
                    </a:ext>
                  </a:extLst>
                </a:gridCol>
                <a:gridCol w="837419">
                  <a:extLst>
                    <a:ext uri="{9D8B030D-6E8A-4147-A177-3AD203B41FA5}">
                      <a16:colId xmlns:a16="http://schemas.microsoft.com/office/drawing/2014/main" val="2406715491"/>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310779796"/>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$ 130.164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$ 98.927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2495845809"/>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$ 20.340</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$ 19.120</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414321012"/>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$ 21.250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$ 13.842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78858101"/>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$ 20.793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27756788"/>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$ 22.734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$ 16.184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57189582"/>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$ 22.865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$ 17.555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70708791"/>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$ 22.182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$ 15.941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6703347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01711527"/>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$ 117.083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$ 72.499</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819728985"/>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$ 18.049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$ 11.805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64174361"/>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$ 10.288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26379439"/>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$ 19.284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$ 11.317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306255812"/>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$ 19.936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$ 13.748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7724158"/>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$ 23.365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$ 13.051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40005572"/>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$ 18.152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$ 12.290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146874951"/>
                  </a:ext>
                </a:extLst>
              </a:tr>
            </a:tbl>
          </a:graphicData>
        </a:graphic>
      </p:graphicFrame>
      <p:graphicFrame>
        <p:nvGraphicFramePr>
          <p:cNvPr id="7" name="Tabla 6">
            <a:extLst>
              <a:ext uri="{FF2B5EF4-FFF2-40B4-BE49-F238E27FC236}">
                <a16:creationId xmlns:a16="http://schemas.microsoft.com/office/drawing/2014/main" id="{AC333A9D-010F-31AD-075B-23BBF016A868}"/>
              </a:ext>
            </a:extLst>
          </p:cNvPr>
          <p:cNvGraphicFramePr>
            <a:graphicFrameLocks noGrp="1"/>
          </p:cNvGraphicFramePr>
          <p:nvPr/>
        </p:nvGraphicFramePr>
        <p:xfrm>
          <a:off x="8086722" y="1905000"/>
          <a:ext cx="3403601" cy="1524000"/>
        </p:xfrm>
        <a:graphic>
          <a:graphicData uri="http://schemas.openxmlformats.org/drawingml/2006/table">
            <a:tbl>
              <a:tblPr/>
              <a:tblGrid>
                <a:gridCol w="1509892">
                  <a:extLst>
                    <a:ext uri="{9D8B030D-6E8A-4147-A177-3AD203B41FA5}">
                      <a16:colId xmlns:a16="http://schemas.microsoft.com/office/drawing/2014/main" val="583612977"/>
                    </a:ext>
                  </a:extLst>
                </a:gridCol>
                <a:gridCol w="1056290">
                  <a:extLst>
                    <a:ext uri="{9D8B030D-6E8A-4147-A177-3AD203B41FA5}">
                      <a16:colId xmlns:a16="http://schemas.microsoft.com/office/drawing/2014/main" val="3625458723"/>
                    </a:ext>
                  </a:extLst>
                </a:gridCol>
                <a:gridCol w="837419">
                  <a:extLst>
                    <a:ext uri="{9D8B030D-6E8A-4147-A177-3AD203B41FA5}">
                      <a16:colId xmlns:a16="http://schemas.microsoft.com/office/drawing/2014/main" val="1068047402"/>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23087649"/>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$ 109.467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$ 84.539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05289165"/>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$ 17.781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$ 15.915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420265485"/>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$ 16.856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$ 12.131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0336080"/>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$ 18.143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$ 13.417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94318617"/>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$ 18.228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68822679"/>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$ 15.364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49302154"/>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$ 18.941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$ 13.977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30583474"/>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Octubre 2023 a Marzo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339250" y="130076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4B3CE88-FDB6-4A24-A72E-B44BEBA5D00B}"/>
              </a:ext>
            </a:extLst>
          </p:cNvPr>
          <p:cNvGraphicFramePr>
            <a:graphicFrameLocks/>
          </p:cNvGraphicFramePr>
          <p:nvPr/>
        </p:nvGraphicFramePr>
        <p:xfrm>
          <a:off x="877967" y="1721121"/>
          <a:ext cx="10094833" cy="443397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Marzo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851818" y="122090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783875" y="1482518"/>
          <a:ext cx="8719141" cy="497700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Marzo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5" name="Tabla 4">
            <a:extLst>
              <a:ext uri="{FF2B5EF4-FFF2-40B4-BE49-F238E27FC236}">
                <a16:creationId xmlns:a16="http://schemas.microsoft.com/office/drawing/2014/main" id="{63F7B86D-2A77-7C89-2A54-08BA528E996A}"/>
              </a:ext>
            </a:extLst>
          </p:cNvPr>
          <p:cNvGraphicFramePr>
            <a:graphicFrameLocks noGrp="1"/>
          </p:cNvGraphicFramePr>
          <p:nvPr/>
        </p:nvGraphicFramePr>
        <p:xfrm>
          <a:off x="2130803" y="1102521"/>
          <a:ext cx="8464491" cy="5465934"/>
        </p:xfrm>
        <a:graphic>
          <a:graphicData uri="http://schemas.openxmlformats.org/drawingml/2006/table">
            <a:tbl>
              <a:tblPr/>
              <a:tblGrid>
                <a:gridCol w="1028492">
                  <a:extLst>
                    <a:ext uri="{9D8B030D-6E8A-4147-A177-3AD203B41FA5}">
                      <a16:colId xmlns:a16="http://schemas.microsoft.com/office/drawing/2014/main" val="1033349116"/>
                    </a:ext>
                  </a:extLst>
                </a:gridCol>
                <a:gridCol w="1085364">
                  <a:extLst>
                    <a:ext uri="{9D8B030D-6E8A-4147-A177-3AD203B41FA5}">
                      <a16:colId xmlns:a16="http://schemas.microsoft.com/office/drawing/2014/main" val="802429944"/>
                    </a:ext>
                  </a:extLst>
                </a:gridCol>
                <a:gridCol w="1270127">
                  <a:extLst>
                    <a:ext uri="{9D8B030D-6E8A-4147-A177-3AD203B41FA5}">
                      <a16:colId xmlns:a16="http://schemas.microsoft.com/office/drawing/2014/main" val="3527931283"/>
                    </a:ext>
                  </a:extLst>
                </a:gridCol>
                <a:gridCol w="1270127">
                  <a:extLst>
                    <a:ext uri="{9D8B030D-6E8A-4147-A177-3AD203B41FA5}">
                      <a16:colId xmlns:a16="http://schemas.microsoft.com/office/drawing/2014/main" val="298364333"/>
                    </a:ext>
                  </a:extLst>
                </a:gridCol>
                <a:gridCol w="1270127">
                  <a:extLst>
                    <a:ext uri="{9D8B030D-6E8A-4147-A177-3AD203B41FA5}">
                      <a16:colId xmlns:a16="http://schemas.microsoft.com/office/drawing/2014/main" val="401003681"/>
                    </a:ext>
                  </a:extLst>
                </a:gridCol>
                <a:gridCol w="1270127">
                  <a:extLst>
                    <a:ext uri="{9D8B030D-6E8A-4147-A177-3AD203B41FA5}">
                      <a16:colId xmlns:a16="http://schemas.microsoft.com/office/drawing/2014/main" val="481766499"/>
                    </a:ext>
                  </a:extLst>
                </a:gridCol>
                <a:gridCol w="1270127">
                  <a:extLst>
                    <a:ext uri="{9D8B030D-6E8A-4147-A177-3AD203B41FA5}">
                      <a16:colId xmlns:a16="http://schemas.microsoft.com/office/drawing/2014/main" val="3085494319"/>
                    </a:ext>
                  </a:extLst>
                </a:gridCol>
              </a:tblGrid>
              <a:tr h="203124">
                <a:tc>
                  <a:txBody>
                    <a:bodyPr/>
                    <a:lstStyle/>
                    <a:p>
                      <a:pPr algn="ctr" rtl="0" fontAlgn="ctr"/>
                      <a:r>
                        <a:rPr lang="es-CO" sz="750" b="1" i="0" u="none" strike="noStrike" dirty="0">
                          <a:solidFill>
                            <a:srgbClr val="203764"/>
                          </a:solidFill>
                          <a:effectLst/>
                          <a:highlight>
                            <a:srgbClr val="E2F0D9"/>
                          </a:highligh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50" b="1" i="0" u="none" strike="noStrike">
                          <a:solidFill>
                            <a:srgbClr val="203764"/>
                          </a:solidFill>
                          <a:effectLst/>
                          <a:highlight>
                            <a:srgbClr val="E2F0D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40729367"/>
                  </a:ext>
                </a:extLst>
              </a:tr>
              <a:tr h="138495">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06852134"/>
                  </a:ext>
                </a:extLst>
              </a:tr>
              <a:tr h="138495">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49829751"/>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29314561"/>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44079543"/>
                  </a:ext>
                </a:extLst>
              </a:tr>
              <a:tr h="138495">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90536359"/>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9806057"/>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82064798"/>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11601391"/>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15494647"/>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74850130"/>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30796399"/>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69764471"/>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40582590"/>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3422099"/>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248684"/>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0139367"/>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35392686"/>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38690990"/>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38151472"/>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75611507"/>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32659518"/>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97470554"/>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57762917"/>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03700094"/>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5309974"/>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highlight>
                            <a:srgbClr val="FFFFFF"/>
                          </a:highligh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8104788"/>
                  </a:ext>
                </a:extLst>
              </a:tr>
              <a:tr h="138495">
                <a:tc>
                  <a:txBody>
                    <a:bodyPr/>
                    <a:lstStyle/>
                    <a:p>
                      <a:pPr algn="ctr" rtl="0" fontAlgn="ctr"/>
                      <a:r>
                        <a:rPr lang="es-CO" sz="750" b="0" i="0" u="none" strike="noStrike">
                          <a:solidFill>
                            <a:srgbClr val="203764"/>
                          </a:solidFill>
                          <a:effectLst/>
                          <a:highlight>
                            <a:srgbClr val="FFFFFF"/>
                          </a:highligh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highlight>
                            <a:srgbClr val="FFFFFF"/>
                          </a:highligh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highlight>
                            <a:srgbClr val="FFFFFF"/>
                          </a:highligh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highlight>
                            <a:srgbClr val="FFFFFF"/>
                          </a:highligh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highlight>
                            <a:srgbClr val="FFFFFF"/>
                          </a:highligh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highlight>
                            <a:srgbClr val="FFFFFF"/>
                          </a:highligh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highlight>
                            <a:srgbClr val="FFFFFF"/>
                          </a:highligh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02390414"/>
                  </a:ext>
                </a:extLst>
              </a:tr>
              <a:tr h="138495">
                <a:tc>
                  <a:txBody>
                    <a:bodyPr/>
                    <a:lstStyle/>
                    <a:p>
                      <a:pPr algn="ctr" rtl="0" fontAlgn="ctr"/>
                      <a:r>
                        <a:rPr lang="es-CO" sz="75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18688542"/>
                  </a:ext>
                </a:extLst>
              </a:tr>
              <a:tr h="138495">
                <a:tc>
                  <a:txBody>
                    <a:bodyPr/>
                    <a:lstStyle/>
                    <a:p>
                      <a:pPr algn="ctr" rtl="0" fontAlgn="ctr"/>
                      <a:r>
                        <a:rPr lang="es-CO" sz="750" b="0" i="0" u="none" strike="noStrike" dirty="0">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5885570"/>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6943679"/>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74442924"/>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9899486"/>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24828714"/>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2949628"/>
                  </a:ext>
                </a:extLst>
              </a:tr>
              <a:tr h="138495">
                <a:tc>
                  <a:txBody>
                    <a:bodyPr/>
                    <a:lstStyle/>
                    <a:p>
                      <a:pPr algn="ctr" rtl="0" fontAlgn="ctr"/>
                      <a:r>
                        <a:rPr lang="es-CO" sz="75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65267064"/>
                  </a:ext>
                </a:extLst>
              </a:tr>
              <a:tr h="138495">
                <a:tc>
                  <a:txBody>
                    <a:bodyPr/>
                    <a:lstStyle/>
                    <a:p>
                      <a:pPr algn="ctr" rtl="0" fontAlgn="ctr"/>
                      <a:r>
                        <a:rPr lang="es-CO" sz="75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0" i="0" u="none" strike="noStrike" dirty="0">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30452786"/>
                  </a:ext>
                </a:extLst>
              </a:tr>
              <a:tr h="138495">
                <a:tc>
                  <a:txBody>
                    <a:bodyPr/>
                    <a:lstStyle/>
                    <a:p>
                      <a:pPr algn="ctr" rtl="0" fontAlgn="ctr"/>
                      <a:r>
                        <a:rPr lang="es-CO" sz="750" b="1" i="0" u="none" strike="noStrike" dirty="0">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latin typeface="Calibri" panose="020F0502020204030204" pitchFamily="34" charset="0"/>
                        </a:rPr>
                        <a:t>$ 681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latin typeface="Calibri" panose="020F0502020204030204" pitchFamily="34" charset="0"/>
                        </a:rPr>
                        <a:t>-$ 3.812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a:solidFill>
                            <a:srgbClr val="203764"/>
                          </a:solidFill>
                          <a:effectLst/>
                          <a:latin typeface="Calibri" panose="020F0502020204030204" pitchFamily="34" charset="0"/>
                        </a:rPr>
                        <a:t>-$ 1.640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-$ 2.021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-$ 686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-$ 7.478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36482492"/>
                  </a:ext>
                </a:extLst>
              </a:tr>
              <a:tr h="138495">
                <a:tc>
                  <a:txBody>
                    <a:bodyPr/>
                    <a:lstStyle/>
                    <a:p>
                      <a:pPr algn="ctr" rtl="0" fontAlgn="ctr"/>
                      <a:r>
                        <a:rPr lang="es-CO" sz="75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$ 4.419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-$ 259.098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-$ 74.818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-$ 14.846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-$ 37.177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50" b="1" i="0" u="none" strike="noStrike" dirty="0">
                          <a:solidFill>
                            <a:srgbClr val="203764"/>
                          </a:solidFill>
                          <a:effectLst/>
                          <a:latin typeface="Calibri" panose="020F0502020204030204" pitchFamily="34" charset="0"/>
                        </a:rPr>
                        <a:t>-$ 381.520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00738282"/>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Marzo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62861" y="1488330"/>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B66C7AB-A7C8-B975-0CAE-8B985BDD4FF9}"/>
              </a:ext>
            </a:extLst>
          </p:cNvPr>
          <p:cNvGraphicFramePr>
            <a:graphicFrameLocks noGrp="1"/>
          </p:cNvGraphicFramePr>
          <p:nvPr/>
        </p:nvGraphicFramePr>
        <p:xfrm>
          <a:off x="1748939" y="2013579"/>
          <a:ext cx="7965769" cy="3703008"/>
        </p:xfrm>
        <a:graphic>
          <a:graphicData uri="http://schemas.openxmlformats.org/drawingml/2006/table">
            <a:tbl>
              <a:tblPr/>
              <a:tblGrid>
                <a:gridCol w="2140709">
                  <a:extLst>
                    <a:ext uri="{9D8B030D-6E8A-4147-A177-3AD203B41FA5}">
                      <a16:colId xmlns:a16="http://schemas.microsoft.com/office/drawing/2014/main" val="505481335"/>
                    </a:ext>
                  </a:extLst>
                </a:gridCol>
                <a:gridCol w="1165012">
                  <a:extLst>
                    <a:ext uri="{9D8B030D-6E8A-4147-A177-3AD203B41FA5}">
                      <a16:colId xmlns:a16="http://schemas.microsoft.com/office/drawing/2014/main" val="561712764"/>
                    </a:ext>
                  </a:extLst>
                </a:gridCol>
                <a:gridCol w="1165012">
                  <a:extLst>
                    <a:ext uri="{9D8B030D-6E8A-4147-A177-3AD203B41FA5}">
                      <a16:colId xmlns:a16="http://schemas.microsoft.com/office/drawing/2014/main" val="342374559"/>
                    </a:ext>
                  </a:extLst>
                </a:gridCol>
                <a:gridCol w="1165012">
                  <a:extLst>
                    <a:ext uri="{9D8B030D-6E8A-4147-A177-3AD203B41FA5}">
                      <a16:colId xmlns:a16="http://schemas.microsoft.com/office/drawing/2014/main" val="869094491"/>
                    </a:ext>
                  </a:extLst>
                </a:gridCol>
                <a:gridCol w="1165012">
                  <a:extLst>
                    <a:ext uri="{9D8B030D-6E8A-4147-A177-3AD203B41FA5}">
                      <a16:colId xmlns:a16="http://schemas.microsoft.com/office/drawing/2014/main" val="784922211"/>
                    </a:ext>
                  </a:extLst>
                </a:gridCol>
                <a:gridCol w="1165012">
                  <a:extLst>
                    <a:ext uri="{9D8B030D-6E8A-4147-A177-3AD203B41FA5}">
                      <a16:colId xmlns:a16="http://schemas.microsoft.com/office/drawing/2014/main" val="3222866039"/>
                    </a:ext>
                  </a:extLst>
                </a:gridCol>
              </a:tblGrid>
              <a:tr h="278524">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highlight>
                            <a:srgbClr val="E2F0D9"/>
                          </a:highligh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84151741"/>
                  </a:ext>
                </a:extLst>
              </a:tr>
              <a:tr h="385172">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$6.720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$6.939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$5.259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$4.633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$4.877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60871537"/>
                  </a:ext>
                </a:extLst>
              </a:tr>
              <a:tr h="278524">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$1.594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$1.656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$1.254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$1.012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$1.074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73998969"/>
                  </a:ext>
                </a:extLst>
              </a:tr>
              <a:tr h="337358">
                <a:tc>
                  <a:txBody>
                    <a:bodyPr/>
                    <a:lstStyle/>
                    <a:p>
                      <a:pPr algn="ctr" rtl="0" fontAlgn="ctr"/>
                      <a:r>
                        <a:rPr lang="es-CO" sz="1100" b="0" i="0" u="none" strike="noStrike" dirty="0">
                          <a:solidFill>
                            <a:srgbClr val="203764"/>
                          </a:solidFill>
                          <a:effectLst/>
                          <a:highlight>
                            <a:srgbClr val="FFFFFF"/>
                          </a:highligh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$1.518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$2.037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$1.501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$991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$982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82874181"/>
                  </a:ext>
                </a:extLst>
              </a:tr>
              <a:tr h="327345">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$3.995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$4.058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$3.470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$2.667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$2.876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55499242"/>
                  </a:ext>
                </a:extLst>
              </a:tr>
              <a:tr h="333645">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$670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$906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$663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$433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14046029"/>
                  </a:ext>
                </a:extLst>
              </a:tr>
              <a:tr h="278524">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$1.714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$1.174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$1.327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$720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$1.144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959935"/>
                  </a:ext>
                </a:extLst>
              </a:tr>
              <a:tr h="300915">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$130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75990495"/>
                  </a:ext>
                </a:extLst>
              </a:tr>
              <a:tr h="347429">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$134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$213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68701442"/>
                  </a:ext>
                </a:extLst>
              </a:tr>
              <a:tr h="278524">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$3.372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$3.575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$2.601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$2.190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$2.695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44210017"/>
                  </a:ext>
                </a:extLst>
              </a:tr>
              <a:tr h="278524">
                <a:tc>
                  <a:txBody>
                    <a:bodyPr/>
                    <a:lstStyle/>
                    <a:p>
                      <a:pPr algn="ctr" rtl="0" fontAlgn="ctr"/>
                      <a:r>
                        <a:rPr lang="es-CO" sz="1100" b="0" i="0" u="none" strike="noStrike">
                          <a:solidFill>
                            <a:srgbClr val="203764"/>
                          </a:solidFill>
                          <a:effectLst/>
                          <a:highlight>
                            <a:srgbClr val="FFFFFF"/>
                          </a:highligh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$483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$356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highlight>
                            <a:srgbClr val="FFFFFF"/>
                          </a:highlight>
                          <a:latin typeface="Calibri" panose="020F0502020204030204" pitchFamily="34" charset="0"/>
                        </a:rPr>
                        <a:t>$233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83437069"/>
                  </a:ext>
                </a:extLst>
              </a:tr>
              <a:tr h="278524">
                <a:tc>
                  <a:txBody>
                    <a:bodyPr/>
                    <a:lstStyle/>
                    <a:p>
                      <a:pPr algn="ctr" rtl="0" fontAlgn="ctr"/>
                      <a:r>
                        <a:rPr lang="es-CO" sz="1100" b="1" i="0" u="none" strike="noStrike" dirty="0">
                          <a:solidFill>
                            <a:srgbClr val="203764"/>
                          </a:solidFill>
                          <a:effectLst/>
                          <a:highlight>
                            <a:srgbClr val="FFFFFF"/>
                          </a:highligh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highlight>
                            <a:srgbClr val="FFFFFF"/>
                          </a:highlight>
                          <a:latin typeface="Calibri" panose="020F0502020204030204" pitchFamily="34" charset="0"/>
                        </a:rPr>
                        <a:t>$20.455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highlight>
                            <a:srgbClr val="FFFFFF"/>
                          </a:highlight>
                          <a:latin typeface="Calibri" panose="020F0502020204030204" pitchFamily="34" charset="0"/>
                        </a:rPr>
                        <a:t>$21.179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highlight>
                            <a:srgbClr val="FFFFFF"/>
                          </a:highlight>
                          <a:latin typeface="Calibri" panose="020F0502020204030204" pitchFamily="34" charset="0"/>
                        </a:rPr>
                        <a:t>$16.828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highlight>
                            <a:srgbClr val="FFFFFF"/>
                          </a:highlight>
                          <a:latin typeface="Calibri" panose="020F0502020204030204" pitchFamily="34" charset="0"/>
                        </a:rPr>
                        <a:t>$13.104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highlight>
                            <a:srgbClr val="FFFFFF"/>
                          </a:highlight>
                          <a:latin typeface="Calibri" panose="020F0502020204030204" pitchFamily="34" charset="0"/>
                        </a:rPr>
                        <a:t>$14.657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5511105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marzo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57268"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A9D651BE-F257-4623-B064-5051F1ED4F81}"/>
              </a:ext>
            </a:extLst>
          </p:cNvPr>
          <p:cNvGraphicFramePr>
            <a:graphicFrameLocks noGrp="1"/>
          </p:cNvGraphicFramePr>
          <p:nvPr/>
        </p:nvGraphicFramePr>
        <p:xfrm>
          <a:off x="2108718" y="1679520"/>
          <a:ext cx="7529807" cy="4581334"/>
        </p:xfrm>
        <a:graphic>
          <a:graphicData uri="http://schemas.openxmlformats.org/drawingml/2006/table">
            <a:tbl>
              <a:tblPr/>
              <a:tblGrid>
                <a:gridCol w="2650882">
                  <a:extLst>
                    <a:ext uri="{9D8B030D-6E8A-4147-A177-3AD203B41FA5}">
                      <a16:colId xmlns:a16="http://schemas.microsoft.com/office/drawing/2014/main" val="1862537909"/>
                    </a:ext>
                  </a:extLst>
                </a:gridCol>
                <a:gridCol w="975785">
                  <a:extLst>
                    <a:ext uri="{9D8B030D-6E8A-4147-A177-3AD203B41FA5}">
                      <a16:colId xmlns:a16="http://schemas.microsoft.com/office/drawing/2014/main" val="1446264310"/>
                    </a:ext>
                  </a:extLst>
                </a:gridCol>
                <a:gridCol w="975785">
                  <a:extLst>
                    <a:ext uri="{9D8B030D-6E8A-4147-A177-3AD203B41FA5}">
                      <a16:colId xmlns:a16="http://schemas.microsoft.com/office/drawing/2014/main" val="761372466"/>
                    </a:ext>
                  </a:extLst>
                </a:gridCol>
                <a:gridCol w="975785">
                  <a:extLst>
                    <a:ext uri="{9D8B030D-6E8A-4147-A177-3AD203B41FA5}">
                      <a16:colId xmlns:a16="http://schemas.microsoft.com/office/drawing/2014/main" val="1630558887"/>
                    </a:ext>
                  </a:extLst>
                </a:gridCol>
                <a:gridCol w="975785">
                  <a:extLst>
                    <a:ext uri="{9D8B030D-6E8A-4147-A177-3AD203B41FA5}">
                      <a16:colId xmlns:a16="http://schemas.microsoft.com/office/drawing/2014/main" val="2933983911"/>
                    </a:ext>
                  </a:extLst>
                </a:gridCol>
                <a:gridCol w="975785">
                  <a:extLst>
                    <a:ext uri="{9D8B030D-6E8A-4147-A177-3AD203B41FA5}">
                      <a16:colId xmlns:a16="http://schemas.microsoft.com/office/drawing/2014/main" val="330037828"/>
                    </a:ext>
                  </a:extLst>
                </a:gridCol>
              </a:tblGrid>
              <a:tr h="218632">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9144332"/>
                  </a:ext>
                </a:extLst>
              </a:tr>
              <a:tr h="218632">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$ 7.430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$ 6.817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$ 4.936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$ 4.010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$ 4.677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8748020"/>
                  </a:ext>
                </a:extLst>
              </a:tr>
              <a:tr h="218632">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$ 1.767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$ 1.643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$ 1.178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$ 883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$ 1.033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047433633"/>
                  </a:ext>
                </a:extLst>
              </a:tr>
              <a:tr h="218632">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$ 1.673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$ 1.786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$ 1.411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$ 1.041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$ 933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1454662"/>
                  </a:ext>
                </a:extLst>
              </a:tr>
              <a:tr h="218632">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$ 4.384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$ 3.527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$ 3.254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$ 2.784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$ 2.730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438499"/>
                  </a:ext>
                </a:extLst>
              </a:tr>
              <a:tr h="218632">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$ 746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$ 800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$ 630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55651711"/>
                  </a:ext>
                </a:extLst>
              </a:tr>
              <a:tr h="218632">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$ 1.891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$ 1.185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$ 1.250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$ 635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$ 1.104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70194315"/>
                  </a:ext>
                </a:extLst>
              </a:tr>
              <a:tr h="218632">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0107807"/>
                  </a:ext>
                </a:extLst>
              </a:tr>
              <a:tr h="218632">
                <a:tc>
                  <a:txBody>
                    <a:bodyPr/>
                    <a:lstStyle/>
                    <a:p>
                      <a:pPr algn="l" rtl="0" fontAlgn="ctr"/>
                      <a:r>
                        <a:rPr lang="es-CO" sz="1200" b="0" i="0" u="none" strike="noStrike" dirty="0">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31376412"/>
                  </a:ext>
                </a:extLst>
              </a:tr>
              <a:tr h="218632">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$ 3.752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$ 3.684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$ 2.450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$ 1.955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$ 2.406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600867799"/>
                  </a:ext>
                </a:extLst>
              </a:tr>
              <a:tr h="218632">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$ 414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416471079"/>
                  </a:ext>
                </a:extLst>
              </a:tr>
              <a:tr h="218632">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$ 22.603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$ 20.213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$ 15.818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$ 12.207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$ 13.852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33268691"/>
                  </a:ext>
                </a:extLst>
              </a:tr>
              <a:tr h="208694">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001716134"/>
                  </a:ext>
                </a:extLst>
              </a:tr>
              <a:tr h="218632">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0536123"/>
                  </a:ext>
                </a:extLst>
              </a:tr>
              <a:tr h="218632">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499356689"/>
                  </a:ext>
                </a:extLst>
              </a:tr>
              <a:tr h="218632">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86199346"/>
                  </a:ext>
                </a:extLst>
              </a:tr>
              <a:tr h="218632">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83605701"/>
                  </a:ext>
                </a:extLst>
              </a:tr>
              <a:tr h="218632">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5163877"/>
                  </a:ext>
                </a:extLst>
              </a:tr>
              <a:tr h="218632">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$ 251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0" i="0" u="none" strike="noStrike">
                          <a:solidFill>
                            <a:srgbClr val="244062"/>
                          </a:solidFill>
                          <a:effectLst/>
                          <a:latin typeface="Calibri" panose="020F0502020204030204" pitchFamily="34" charset="0"/>
                        </a:rPr>
                        <a:t>$ 113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32862193"/>
                  </a:ext>
                </a:extLst>
              </a:tr>
              <a:tr h="218632">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5394890"/>
                  </a:ext>
                </a:extLst>
              </a:tr>
              <a:tr h="218632">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$ 22.893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$ 20.429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$ 15.941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a:solidFill>
                            <a:srgbClr val="244062"/>
                          </a:solidFill>
                          <a:effectLst/>
                          <a:latin typeface="Calibri" panose="020F0502020204030204" pitchFamily="34" charset="0"/>
                        </a:rPr>
                        <a:t>$ 12.290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200" b="1" i="0" u="none" strike="noStrike" dirty="0">
                          <a:solidFill>
                            <a:srgbClr val="244062"/>
                          </a:solidFill>
                          <a:effectLst/>
                          <a:latin typeface="Calibri" panose="020F0502020204030204" pitchFamily="34" charset="0"/>
                        </a:rPr>
                        <a:t>$ 13.977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661137265"/>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marzo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marzo.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904875" y="1369218"/>
          <a:ext cx="10382250" cy="4433094"/>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2023 a marzo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347066" y="1471816"/>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735494" y="1917842"/>
          <a:ext cx="8660298" cy="441530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3576f33e-ff2c-4177-bbf1-6add039be0f7"/>
    <ds:schemaRef ds:uri="http://purl.org/dc/elements/1.1/"/>
    <ds:schemaRef ds:uri="http://schemas.microsoft.com/office/2006/metadata/properties"/>
    <ds:schemaRef ds:uri="d3b5fdb0-a764-41c1-b317-b6adf56ab7c3"/>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151</TotalTime>
  <Words>33602</Words>
  <Application>Microsoft Office PowerPoint</Application>
  <PresentationFormat>Panorámica</PresentationFormat>
  <Paragraphs>12167</Paragraphs>
  <Slides>213</Slides>
  <Notes>151</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213</vt:i4>
      </vt:variant>
    </vt:vector>
  </HeadingPairs>
  <TitlesOfParts>
    <vt:vector size="219" baseType="lpstr">
      <vt:lpstr>Arial</vt:lpstr>
      <vt:lpstr>Calibri</vt:lpstr>
      <vt:lpstr>Calibri Light</vt:lpstr>
      <vt:lpstr>Candara</vt:lpstr>
      <vt:lpstr>Times New Roman</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HEIDY MUÑOZ SALINAS</cp:lastModifiedBy>
  <cp:revision>15</cp:revision>
  <dcterms:created xsi:type="dcterms:W3CDTF">2019-02-07T16:52:37Z</dcterms:created>
  <dcterms:modified xsi:type="dcterms:W3CDTF">2024-05-21T16:55:09Z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